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802" r:id="rId2"/>
  </p:sldMasterIdLst>
  <p:notesMasterIdLst>
    <p:notesMasterId r:id="rId18"/>
  </p:notesMasterIdLst>
  <p:handoutMasterIdLst>
    <p:handoutMasterId r:id="rId19"/>
  </p:handoutMasterIdLst>
  <p:sldIdLst>
    <p:sldId id="311" r:id="rId3"/>
    <p:sldId id="257" r:id="rId4"/>
    <p:sldId id="329" r:id="rId5"/>
    <p:sldId id="553" r:id="rId6"/>
    <p:sldId id="1068" r:id="rId7"/>
    <p:sldId id="1032" r:id="rId8"/>
    <p:sldId id="357" r:id="rId9"/>
    <p:sldId id="358" r:id="rId10"/>
    <p:sldId id="362" r:id="rId11"/>
    <p:sldId id="1009" r:id="rId12"/>
    <p:sldId id="1010" r:id="rId13"/>
    <p:sldId id="1011" r:id="rId14"/>
    <p:sldId id="1013" r:id="rId15"/>
    <p:sldId id="349" r:id="rId16"/>
    <p:sldId id="1085" r:id="rId17"/>
  </p:sldIdLst>
  <p:sldSz cx="9144000" cy="6858000" type="screen4x3"/>
  <p:notesSz cx="6858000" cy="9144000"/>
  <p:custDataLst>
    <p:tags r:id="rId20"/>
  </p:custDataLst>
  <p:defaultTextStyle>
    <a:defPPr>
      <a:defRPr lang="en-US"/>
    </a:defPPr>
    <a:lvl1pPr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4572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hiddenSlides="1"/>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21CFF"/>
    <a:srgbClr val="D7C896"/>
    <a:srgbClr val="39275B"/>
    <a:srgbClr val="C79900"/>
    <a:srgbClr val="F4F4F4"/>
    <a:srgbClr val="D7A900"/>
    <a:srgbClr val="3B185A"/>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755"/>
    <p:restoredTop sz="91973" autoAdjust="0"/>
  </p:normalViewPr>
  <p:slideViewPr>
    <p:cSldViewPr snapToObjects="1">
      <p:cViewPr varScale="1">
        <p:scale>
          <a:sx n="117" d="100"/>
          <a:sy n="117" d="100"/>
        </p:scale>
        <p:origin x="1632" y="184"/>
      </p:cViewPr>
      <p:guideLst>
        <p:guide orient="horz" pos="2160"/>
        <p:guide pos="2880"/>
      </p:guideLst>
    </p:cSldViewPr>
  </p:slideViewPr>
  <p:notesTextViewPr>
    <p:cViewPr>
      <p:scale>
        <a:sx n="100" d="100"/>
        <a:sy n="100" d="100"/>
      </p:scale>
      <p:origin x="0" y="0"/>
    </p:cViewPr>
  </p:notesTextViewPr>
  <p:sorterViewPr>
    <p:cViewPr varScale="1">
      <p:scale>
        <a:sx n="100" d="100"/>
        <a:sy n="100" d="100"/>
      </p:scale>
      <p:origin x="0" y="2216"/>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notesMaster" Target="notesMasters/notesMaster1.xml"/><Relationship Id="rId3" Type="http://schemas.openxmlformats.org/officeDocument/2006/relationships/slide" Target="slides/slide1.xml"/><Relationship Id="rId21"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handoutMaster" Target="handoutMasters/handout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0386E03-FF8F-F043-A96F-D7A5AEA854C0}" type="datetimeFigureOut">
              <a:rPr lang="en-US" smtClean="0"/>
              <a:t>7/14/19</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F952214-2CEE-284F-AE70-A49E5EAB5985}" type="slidenum">
              <a:rPr lang="en-US" smtClean="0"/>
              <a:t>‹#›</a:t>
            </a:fld>
            <a:endParaRPr lang="en-US"/>
          </a:p>
        </p:txBody>
      </p:sp>
    </p:spTree>
    <p:extLst>
      <p:ext uri="{BB962C8B-B14F-4D97-AF65-F5344CB8AC3E}">
        <p14:creationId xmlns:p14="http://schemas.microsoft.com/office/powerpoint/2010/main" val="337642044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A207555-D59D-914D-83F8-C070483982F1}" type="datetimeFigureOut">
              <a:rPr lang="en-US" smtClean="0"/>
              <a:t>7/14/19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B2C4DC8-0FA3-3C40-B18F-539AC78115EF}" type="slidenum">
              <a:rPr lang="en-US" smtClean="0"/>
              <a:t>‹#›</a:t>
            </a:fld>
            <a:endParaRPr lang="en-US"/>
          </a:p>
        </p:txBody>
      </p:sp>
    </p:spTree>
    <p:extLst>
      <p:ext uri="{BB962C8B-B14F-4D97-AF65-F5344CB8AC3E}">
        <p14:creationId xmlns:p14="http://schemas.microsoft.com/office/powerpoint/2010/main" val="1676322564"/>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NoSQL has more to do</a:t>
            </a:r>
            <a:r>
              <a:rPr lang="en-US" baseline="0"/>
              <a:t> with building scalable web applications than data science and analytics.  </a:t>
            </a:r>
          </a:p>
          <a:p>
            <a:endParaRPr lang="en-US" baseline="0"/>
          </a:p>
          <a:p>
            <a:r>
              <a:rPr lang="en-US" baseline="0"/>
              <a:t>However, it’s important to cover the topic, for a few reasons:</a:t>
            </a:r>
          </a:p>
          <a:p>
            <a:r>
              <a:rPr lang="en-US" baseline="0"/>
              <a:t>1) you will be manipulating data inside of these systems</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a:t>2) the major systems and terms in this space are influencing people; it’s important to understand the history and trends, so you can make informed technology recommendations when you are asked</a:t>
            </a:r>
          </a:p>
          <a:p>
            <a:r>
              <a:rPr lang="en-US"/>
              <a:t>3) The same concepts we are discussing come up in this space as well.</a:t>
            </a:r>
          </a:p>
          <a:p>
            <a:r>
              <a:rPr lang="en-US"/>
              <a:t>4) Data</a:t>
            </a:r>
            <a:r>
              <a:rPr lang="en-US" baseline="0"/>
              <a:t> scientists build data products, which may involve the use of these systems. </a:t>
            </a:r>
          </a:p>
          <a:p>
            <a:endParaRPr lang="en-US" baseline="0"/>
          </a:p>
        </p:txBody>
      </p:sp>
      <p:sp>
        <p:nvSpPr>
          <p:cNvPr id="4" name="Slide Number Placeholder 3"/>
          <p:cNvSpPr>
            <a:spLocks noGrp="1"/>
          </p:cNvSpPr>
          <p:nvPr>
            <p:ph type="sldNum" sz="quarter" idx="10"/>
          </p:nvPr>
        </p:nvSpPr>
        <p:spPr/>
        <p:txBody>
          <a:bodyPr/>
          <a:lstStyle/>
          <a:p>
            <a:fld id="{1B2C4DC8-0FA3-3C40-B18F-539AC78115EF}" type="slidenum">
              <a:rPr lang="en-US" smtClean="0"/>
              <a:t>1</a:t>
            </a:fld>
            <a:endParaRPr lang="en-US"/>
          </a:p>
        </p:txBody>
      </p:sp>
    </p:spTree>
    <p:extLst>
      <p:ext uri="{BB962C8B-B14F-4D97-AF65-F5344CB8AC3E}">
        <p14:creationId xmlns:p14="http://schemas.microsoft.com/office/powerpoint/2010/main" val="28595378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the subject matter experts need to pass data to the analysts.  </a:t>
            </a:r>
          </a:p>
          <a:p>
            <a:r>
              <a:rPr lang="en-US" dirty="0"/>
              <a:t>Analysts need data to even begin to help.</a:t>
            </a:r>
          </a:p>
          <a:p>
            <a:r>
              <a:rPr lang="en-US" dirty="0"/>
              <a:t>It’s (technically) easy to hand over data.  But </a:t>
            </a:r>
            <a:r>
              <a:rPr lang="en-US" dirty="0" err="1"/>
              <a:t>wehat</a:t>
            </a:r>
            <a:r>
              <a:rPr lang="en-US" dirty="0"/>
              <a:t> is harder to deliver?  </a:t>
            </a:r>
          </a:p>
          <a:p>
            <a:r>
              <a:rPr lang="en-US" dirty="0"/>
              <a:t>Context.</a:t>
            </a:r>
          </a:p>
          <a:p>
            <a:endParaRPr lang="en-US" dirty="0"/>
          </a:p>
          <a:p>
            <a:r>
              <a:rPr lang="en-US" dirty="0"/>
              <a:t>Analyze bus route patterns: We found an anomaly of low ridership over a three-day period.  “</a:t>
            </a:r>
            <a:r>
              <a:rPr lang="en-US" dirty="0" err="1"/>
              <a:t>Ya</a:t>
            </a:r>
            <a:r>
              <a:rPr lang="en-US" dirty="0"/>
              <a:t>, it was a snow day”</a:t>
            </a:r>
          </a:p>
          <a:p>
            <a:endParaRPr lang="en-US" dirty="0"/>
          </a:p>
        </p:txBody>
      </p:sp>
      <p:sp>
        <p:nvSpPr>
          <p:cNvPr id="4" name="Slide Number Placeholder 3"/>
          <p:cNvSpPr>
            <a:spLocks noGrp="1"/>
          </p:cNvSpPr>
          <p:nvPr>
            <p:ph type="sldNum" sz="quarter" idx="5"/>
          </p:nvPr>
        </p:nvSpPr>
        <p:spPr/>
        <p:txBody>
          <a:bodyPr/>
          <a:lstStyle/>
          <a:p>
            <a:fld id="{1B2C4DC8-0FA3-3C40-B18F-539AC78115EF}" type="slidenum">
              <a:rPr lang="en-US" smtClean="0"/>
              <a:t>13</a:t>
            </a:fld>
            <a:endParaRPr lang="en-US"/>
          </a:p>
        </p:txBody>
      </p:sp>
    </p:spTree>
    <p:extLst>
      <p:ext uri="{BB962C8B-B14F-4D97-AF65-F5344CB8AC3E}">
        <p14:creationId xmlns:p14="http://schemas.microsoft.com/office/powerpoint/2010/main" val="37408615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PlaceHolder 1"/>
          <p:cNvSpPr>
            <a:spLocks noGrp="1"/>
          </p:cNvSpPr>
          <p:nvPr>
            <p:ph type="body"/>
          </p:nvPr>
        </p:nvSpPr>
        <p:spPr>
          <a:xfrm>
            <a:off x="685800" y="4343400"/>
            <a:ext cx="5486040" cy="4114440"/>
          </a:xfrm>
          <a:prstGeom prst="rect">
            <a:avLst/>
          </a:prstGeom>
        </p:spPr>
        <p:txBody>
          <a:bodyPr/>
          <a:lstStyle/>
          <a:p>
            <a:endParaRPr/>
          </a:p>
        </p:txBody>
      </p:sp>
      <p:sp>
        <p:nvSpPr>
          <p:cNvPr id="112" name="TextShape 2"/>
          <p:cNvSpPr txBox="1"/>
          <p:nvPr/>
        </p:nvSpPr>
        <p:spPr>
          <a:xfrm>
            <a:off x="3884760" y="8685360"/>
            <a:ext cx="2971440" cy="456840"/>
          </a:xfrm>
          <a:prstGeom prst="rect">
            <a:avLst/>
          </a:prstGeom>
        </p:spPr>
        <p:txBody>
          <a:bodyPr lIns="91426" tIns="45713" rIns="91426" bIns="45713" anchor="b"/>
          <a:lstStyle/>
          <a:p>
            <a:pPr algn="r" defTabSz="456943"/>
            <a:fld id="{2F592876-4396-4173-8AB2-B7CFEAAE0ECB}" type="slidenum">
              <a:rPr lang="en-US" sz="1100">
                <a:solidFill>
                  <a:srgbClr val="000000"/>
                </a:solidFill>
                <a:latin typeface="Calibri"/>
                <a:ea typeface="ＭＳ Ｐゴシック" charset="0"/>
                <a:cs typeface="Arial" charset="0"/>
              </a:rPr>
              <a:pPr algn="r" defTabSz="456943"/>
              <a:t>2</a:t>
            </a:fld>
            <a:endParaRPr>
              <a:solidFill>
                <a:prstClr val="black"/>
              </a:solidFill>
              <a:latin typeface="Calibri"/>
              <a:ea typeface="ＭＳ Ｐゴシック" charset="0"/>
              <a:cs typeface="Arial" charset="0"/>
            </a:endParaRPr>
          </a:p>
        </p:txBody>
      </p:sp>
    </p:spTree>
    <p:extLst>
      <p:ext uri="{BB962C8B-B14F-4D97-AF65-F5344CB8AC3E}">
        <p14:creationId xmlns:p14="http://schemas.microsoft.com/office/powerpoint/2010/main" val="941941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Whether or not you subscribe to the view that this represents a fundamental shift in scientific inquiry or a different name for what had always been going on in science, there was a demonstrable change:</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Nearly every field was moving from data poor to data rich, and researchers were using new methods, new tools, and asking new questions</a:t>
            </a:r>
          </a:p>
        </p:txBody>
      </p:sp>
      <p:sp>
        <p:nvSpPr>
          <p:cNvPr id="4" name="Slide Number Placeholder 3"/>
          <p:cNvSpPr>
            <a:spLocks noGrp="1"/>
          </p:cNvSpPr>
          <p:nvPr>
            <p:ph type="sldNum" sz="quarter" idx="10"/>
          </p:nvPr>
        </p:nvSpPr>
        <p:spPr/>
        <p:txBody>
          <a:bodyPr/>
          <a:lstStyle/>
          <a:p>
            <a:fld id="{1A2EE736-DBD0-5441-A776-0DCF72EA01AC}" type="slidenum">
              <a:rPr lang="en-US" smtClean="0"/>
              <a:t>3</a:t>
            </a:fld>
            <a:endParaRPr lang="en-US"/>
          </a:p>
        </p:txBody>
      </p:sp>
    </p:spTree>
    <p:extLst>
      <p:ext uri="{BB962C8B-B14F-4D97-AF65-F5344CB8AC3E}">
        <p14:creationId xmlns:p14="http://schemas.microsoft.com/office/powerpoint/2010/main" val="24307082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Throughout that time, I held an affiliate faculty position in Computer Science &amp; Engineering, and maintained a portfolio of grants and a team of 5-8 students and postdocs.</a:t>
            </a:r>
          </a:p>
          <a:p>
            <a:endParaRPr lang="en-US" dirty="0"/>
          </a:p>
          <a:p>
            <a:r>
              <a:rPr lang="en-US" dirty="0"/>
              <a:t>So we’d identify recurring problems across fields of science, find appropriate abstractions, and solve them.</a:t>
            </a:r>
          </a:p>
          <a:p>
            <a:endParaRPr lang="en-US" dirty="0"/>
          </a:p>
          <a:p>
            <a:r>
              <a:rPr lang="en-US" dirty="0"/>
              <a:t>We did a lot of work in Big Data Systems, in particular around the idea that you need to wire together different systems with different capabilities to be competitive.</a:t>
            </a:r>
          </a:p>
          <a:p>
            <a:endParaRPr lang="en-US" dirty="0"/>
          </a:p>
          <a:p>
            <a:r>
              <a:rPr lang="en-US" dirty="0"/>
              <a:t>We did some algorithmic work in scalable graph clustering, using better methods from the network science and physics community, but scaling them up with approximate distributed algorithms.</a:t>
            </a:r>
          </a:p>
          <a:p>
            <a:endParaRPr lang="en-US" dirty="0"/>
          </a:p>
          <a:p>
            <a:r>
              <a:rPr lang="en-US" dirty="0"/>
              <a:t>Visualization has grown explosively in the last decade; our focus has been on automating parts of the process to keep up with. Data complexity.</a:t>
            </a:r>
          </a:p>
          <a:p>
            <a:endParaRPr lang="en-US" dirty="0"/>
          </a:p>
          <a:p>
            <a:r>
              <a:rPr lang="en-US" dirty="0"/>
              <a:t>Throughout this period, we kept encountering big collections of what I call weakly structured datasets.  They tend to be semantically coherent – surveys, mass spec experiments, gene expression experiments.  And they may have some common formats – rows and columns, or one of a few vendor-specific file types for the sensor or assay that produces them.   But other than that, all bets are off.  The metadata is extremely heterogeneous, making them difficult to integrate.  So we developed some systems and methods to  make sense of these early “data lakes”</a:t>
            </a:r>
          </a:p>
          <a:p>
            <a:endParaRPr lang="en-US" dirty="0"/>
          </a:p>
          <a:p>
            <a:r>
              <a:rPr lang="en-US" dirty="0"/>
              <a:t>In this talk, I want to talk about some very recent work in this space around automatically verifying scientific claims over these kind of weakly structured repositories.</a:t>
            </a:r>
          </a:p>
          <a:p>
            <a:endParaRPr lang="en-US" dirty="0"/>
          </a:p>
          <a:p>
            <a:endParaRPr lang="en-US" dirty="0"/>
          </a:p>
        </p:txBody>
      </p:sp>
      <p:sp>
        <p:nvSpPr>
          <p:cNvPr id="4" name="Slide Number Placeholder 3"/>
          <p:cNvSpPr>
            <a:spLocks noGrp="1"/>
          </p:cNvSpPr>
          <p:nvPr>
            <p:ph type="sldNum" sz="quarter" idx="10"/>
          </p:nvPr>
        </p:nvSpPr>
        <p:spPr/>
        <p:txBody>
          <a:bodyPr/>
          <a:lstStyle/>
          <a:p>
            <a:fld id="{1A2EE736-DBD0-5441-A776-0DCF72EA01AC}" type="slidenum">
              <a:rPr lang="en-US" smtClean="0"/>
              <a:t>4</a:t>
            </a:fld>
            <a:endParaRPr lang="en-US"/>
          </a:p>
        </p:txBody>
      </p:sp>
    </p:spTree>
    <p:extLst>
      <p:ext uri="{BB962C8B-B14F-4D97-AF65-F5344CB8AC3E}">
        <p14:creationId xmlns:p14="http://schemas.microsoft.com/office/powerpoint/2010/main" val="31626376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Throughout that time, I held an affiliate faculty position in Computer Science &amp; Engineering, and maintained a portfolio of grants and a team of 5-8 students and postdocs.</a:t>
            </a:r>
          </a:p>
          <a:p>
            <a:endParaRPr lang="en-US" dirty="0"/>
          </a:p>
          <a:p>
            <a:r>
              <a:rPr lang="en-US" dirty="0"/>
              <a:t>So we’d identify recurring problems across fields of science, find appropriate abstractions, and solve them.</a:t>
            </a:r>
          </a:p>
          <a:p>
            <a:endParaRPr lang="en-US" dirty="0"/>
          </a:p>
          <a:p>
            <a:r>
              <a:rPr lang="en-US" dirty="0"/>
              <a:t>We did a lot of work in Big Data Systems, in particular around the idea that you need to wire together different systems with different capabilities to be competitive.</a:t>
            </a:r>
          </a:p>
          <a:p>
            <a:endParaRPr lang="en-US" dirty="0"/>
          </a:p>
          <a:p>
            <a:r>
              <a:rPr lang="en-US" dirty="0"/>
              <a:t>We did some algorithmic work in scalable graph clustering, using better methods from the network science and physics community, but scaling them up with approximate distributed algorithms.</a:t>
            </a:r>
          </a:p>
          <a:p>
            <a:endParaRPr lang="en-US" dirty="0"/>
          </a:p>
          <a:p>
            <a:r>
              <a:rPr lang="en-US" dirty="0"/>
              <a:t>Visualization has grown explosively in the last decade; our focus has been on automating parts of the process to keep up with. Data complexity.</a:t>
            </a:r>
          </a:p>
          <a:p>
            <a:endParaRPr lang="en-US" dirty="0"/>
          </a:p>
          <a:p>
            <a:r>
              <a:rPr lang="en-US" dirty="0"/>
              <a:t>Throughout this period, we kept encountering big collections of what I call weakly structured datasets.  They tend to be semantically coherent – surveys, mass spec experiments, gene expression experiments.  And they may have some common formats – rows and columns, or one of a few vendor-specific file types for the sensor or assay that produces them.   But other than that, all bets are off.  The metadata is extremely heterogeneous, making them difficult to integrate.  So we developed some systems and methods to  make sense of these early “data lakes”</a:t>
            </a:r>
          </a:p>
          <a:p>
            <a:endParaRPr lang="en-US" dirty="0"/>
          </a:p>
          <a:p>
            <a:r>
              <a:rPr lang="en-US" dirty="0"/>
              <a:t>In this talk, I want to talk about some very recent work in this space around automatically verifying scientific claims over these kind of weakly structured repositories.</a:t>
            </a:r>
          </a:p>
          <a:p>
            <a:endParaRPr lang="en-US" dirty="0"/>
          </a:p>
          <a:p>
            <a:endParaRPr lang="en-US" dirty="0"/>
          </a:p>
        </p:txBody>
      </p:sp>
      <p:sp>
        <p:nvSpPr>
          <p:cNvPr id="4" name="Slide Number Placeholder 3"/>
          <p:cNvSpPr>
            <a:spLocks noGrp="1"/>
          </p:cNvSpPr>
          <p:nvPr>
            <p:ph type="sldNum" sz="quarter" idx="10"/>
          </p:nvPr>
        </p:nvSpPr>
        <p:spPr/>
        <p:txBody>
          <a:bodyPr/>
          <a:lstStyle/>
          <a:p>
            <a:fld id="{1A2EE736-DBD0-5441-A776-0DCF72EA01AC}" type="slidenum">
              <a:rPr lang="en-US" smtClean="0"/>
              <a:t>5</a:t>
            </a:fld>
            <a:endParaRPr lang="en-US"/>
          </a:p>
        </p:txBody>
      </p:sp>
    </p:spTree>
    <p:extLst>
      <p:ext uri="{BB962C8B-B14F-4D97-AF65-F5344CB8AC3E}">
        <p14:creationId xmlns:p14="http://schemas.microsoft.com/office/powerpoint/2010/main" val="11500035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pPr>
              <a:defRPr/>
            </a:pPr>
            <a:endParaRPr lang="en-US">
              <a:solidFill>
                <a:prstClr val="black"/>
              </a:solidFill>
            </a:endParaRPr>
          </a:p>
        </p:txBody>
      </p:sp>
      <p:sp>
        <p:nvSpPr>
          <p:cNvPr id="5" name="Date Placeholder 4"/>
          <p:cNvSpPr>
            <a:spLocks noGrp="1"/>
          </p:cNvSpPr>
          <p:nvPr>
            <p:ph type="dt"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27136443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Subject matter experts and data experts used to be the same people, or at least both worked closely together.</a:t>
            </a:r>
          </a:p>
        </p:txBody>
      </p:sp>
      <p:sp>
        <p:nvSpPr>
          <p:cNvPr id="4" name="Slide Number Placeholder 3"/>
          <p:cNvSpPr>
            <a:spLocks noGrp="1"/>
          </p:cNvSpPr>
          <p:nvPr>
            <p:ph type="sldNum" sz="quarter" idx="5"/>
          </p:nvPr>
        </p:nvSpPr>
        <p:spPr/>
        <p:txBody>
          <a:bodyPr/>
          <a:lstStyle/>
          <a:p>
            <a:fld id="{1B2C4DC8-0FA3-3C40-B18F-539AC78115EF}" type="slidenum">
              <a:rPr lang="en-US" smtClean="0"/>
              <a:t>10</a:t>
            </a:fld>
            <a:endParaRPr lang="en-US"/>
          </a:p>
        </p:txBody>
      </p:sp>
    </p:spTree>
    <p:extLst>
      <p:ext uri="{BB962C8B-B14F-4D97-AF65-F5344CB8AC3E}">
        <p14:creationId xmlns:p14="http://schemas.microsoft.com/office/powerpoint/2010/main" val="40341802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as the methods became more advanced, people became more specialized, and distance between subject matter experts and analysis experts increased</a:t>
            </a:r>
          </a:p>
        </p:txBody>
      </p:sp>
      <p:sp>
        <p:nvSpPr>
          <p:cNvPr id="4" name="Slide Number Placeholder 3"/>
          <p:cNvSpPr>
            <a:spLocks noGrp="1"/>
          </p:cNvSpPr>
          <p:nvPr>
            <p:ph type="sldNum" sz="quarter" idx="5"/>
          </p:nvPr>
        </p:nvSpPr>
        <p:spPr/>
        <p:txBody>
          <a:bodyPr/>
          <a:lstStyle/>
          <a:p>
            <a:fld id="{1B2C4DC8-0FA3-3C40-B18F-539AC78115EF}" type="slidenum">
              <a:rPr lang="en-US" smtClean="0"/>
              <a:t>11</a:t>
            </a:fld>
            <a:endParaRPr lang="en-US"/>
          </a:p>
        </p:txBody>
      </p:sp>
    </p:spTree>
    <p:extLst>
      <p:ext uri="{BB962C8B-B14F-4D97-AF65-F5344CB8AC3E}">
        <p14:creationId xmlns:p14="http://schemas.microsoft.com/office/powerpoint/2010/main" val="40854441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now it’s common for the analysts to have popped out of the organization altogether – vendors, research teams, consultants</a:t>
            </a:r>
          </a:p>
        </p:txBody>
      </p:sp>
      <p:sp>
        <p:nvSpPr>
          <p:cNvPr id="4" name="Slide Number Placeholder 3"/>
          <p:cNvSpPr>
            <a:spLocks noGrp="1"/>
          </p:cNvSpPr>
          <p:nvPr>
            <p:ph type="sldNum" sz="quarter" idx="5"/>
          </p:nvPr>
        </p:nvSpPr>
        <p:spPr/>
        <p:txBody>
          <a:bodyPr/>
          <a:lstStyle/>
          <a:p>
            <a:fld id="{1B2C4DC8-0FA3-3C40-B18F-539AC78115EF}" type="slidenum">
              <a:rPr lang="en-US" smtClean="0"/>
              <a:t>12</a:t>
            </a:fld>
            <a:endParaRPr lang="en-US"/>
          </a:p>
        </p:txBody>
      </p:sp>
    </p:spTree>
    <p:extLst>
      <p:ext uri="{BB962C8B-B14F-4D97-AF65-F5344CB8AC3E}">
        <p14:creationId xmlns:p14="http://schemas.microsoft.com/office/powerpoint/2010/main" val="96416370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emf"/><Relationship Id="rId1" Type="http://schemas.openxmlformats.org/officeDocument/2006/relationships/slideMaster" Target="../slideMasters/slideMaster2.xml"/><Relationship Id="rId4" Type="http://schemas.openxmlformats.org/officeDocument/2006/relationships/image" Target="../media/image7.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emf"/><Relationship Id="rId1" Type="http://schemas.openxmlformats.org/officeDocument/2006/relationships/slideMaster" Target="../slideMasters/slideMaster2.xml"/><Relationship Id="rId4" Type="http://schemas.openxmlformats.org/officeDocument/2006/relationships/image" Target="../media/image7.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8.emf"/><Relationship Id="rId1" Type="http://schemas.openxmlformats.org/officeDocument/2006/relationships/slideMaster" Target="../slideMasters/slideMaster2.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emf"/><Relationship Id="rId1" Type="http://schemas.openxmlformats.org/officeDocument/2006/relationships/slideMaster" Target="../slideMasters/slideMaster2.xml"/><Relationship Id="rId4" Type="http://schemas.openxmlformats.org/officeDocument/2006/relationships/image" Target="../media/image7.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emf"/><Relationship Id="rId1" Type="http://schemas.openxmlformats.org/officeDocument/2006/relationships/slideMaster" Target="../slideMasters/slideMaster2.xml"/><Relationship Id="rId4" Type="http://schemas.openxmlformats.org/officeDocument/2006/relationships/image" Target="../media/image7.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gradFill flip="none" rotWithShape="1">
          <a:gsLst>
            <a:gs pos="0">
              <a:schemeClr val="bg1">
                <a:lumMod val="85000"/>
              </a:schemeClr>
            </a:gs>
            <a:gs pos="40000">
              <a:schemeClr val="bg1">
                <a:lumMod val="85000"/>
              </a:schemeClr>
            </a:gs>
            <a:gs pos="100000">
              <a:schemeClr val="bg1">
                <a:lumMod val="75000"/>
              </a:schemeClr>
            </a:gs>
          </a:gsLst>
          <a:lin ang="11340000" scaled="0"/>
          <a:tileRect/>
        </a:gradFill>
        <a:effectLst/>
      </p:bgPr>
    </p:bg>
    <p:spTree>
      <p:nvGrpSpPr>
        <p:cNvPr id="1" name=""/>
        <p:cNvGrpSpPr/>
        <p:nvPr/>
      </p:nvGrpSpPr>
      <p:grpSpPr>
        <a:xfrm>
          <a:off x="0" y="0"/>
          <a:ext cx="0" cy="0"/>
          <a:chOff x="0" y="0"/>
          <a:chExt cx="0" cy="0"/>
        </a:xfrm>
      </p:grpSpPr>
      <p:pic>
        <p:nvPicPr>
          <p:cNvPr id="4" name="Picture 6" descr="684412_high_Purple.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 name="Rectangle 4"/>
          <p:cNvSpPr/>
          <p:nvPr userDrawn="1"/>
        </p:nvSpPr>
        <p:spPr>
          <a:xfrm>
            <a:off x="0" y="0"/>
            <a:ext cx="9144000" cy="6858000"/>
          </a:xfrm>
          <a:prstGeom prst="rect">
            <a:avLst/>
          </a:prstGeom>
          <a:solidFill>
            <a:srgbClr val="39275B">
              <a:alpha val="59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 name="Rectangle 5"/>
          <p:cNvSpPr/>
          <p:nvPr userDrawn="1"/>
        </p:nvSpPr>
        <p:spPr>
          <a:xfrm>
            <a:off x="0" y="0"/>
            <a:ext cx="171450" cy="6858000"/>
          </a:xfrm>
          <a:prstGeom prst="rect">
            <a:avLst/>
          </a:prstGeom>
          <a:solidFill>
            <a:srgbClr val="39275B">
              <a:alpha val="85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pic>
        <p:nvPicPr>
          <p:cNvPr id="7" name="Picture 7" descr="UW.Wordmark_ctr_white.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85800" y="352425"/>
            <a:ext cx="2551113" cy="171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8" name="Rectangle 7"/>
          <p:cNvSpPr/>
          <p:nvPr userDrawn="1"/>
        </p:nvSpPr>
        <p:spPr>
          <a:xfrm>
            <a:off x="0" y="180975"/>
            <a:ext cx="576263" cy="457200"/>
          </a:xfrm>
          <a:prstGeom prst="rect">
            <a:avLst/>
          </a:prstGeom>
          <a:solidFill>
            <a:srgbClr val="39275B"/>
          </a:solidFill>
          <a:ln>
            <a:noFill/>
          </a:ln>
          <a:effectLst>
            <a:outerShdw blurRad="38100" dist="38100" dir="3600000" algn="br">
              <a:srgbClr val="000000">
                <a:alpha val="15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pic>
        <p:nvPicPr>
          <p:cNvPr id="9" name="Picture 8" descr="UW_W-Logo_RGB.png"/>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119063" y="295275"/>
            <a:ext cx="338137" cy="228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685800" y="2130425"/>
            <a:ext cx="7848600" cy="1470025"/>
          </a:xfrm>
        </p:spPr>
        <p:txBody>
          <a:bodyPr/>
          <a:lstStyle>
            <a:lvl1pPr>
              <a:defRPr>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1409700" y="3886200"/>
            <a:ext cx="6400800" cy="1752600"/>
          </a:xfrm>
        </p:spPr>
        <p:txBody>
          <a:bodyPr/>
          <a:lstStyle>
            <a:lvl1pPr marL="0" indent="0" algn="ctr">
              <a:buNone/>
              <a:defRPr>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10" name="Date Placeholder 3"/>
          <p:cNvSpPr>
            <a:spLocks noGrp="1"/>
          </p:cNvSpPr>
          <p:nvPr>
            <p:ph type="dt" sz="half" idx="10"/>
          </p:nvPr>
        </p:nvSpPr>
        <p:spPr>
          <a:xfrm>
            <a:off x="685800" y="6356350"/>
            <a:ext cx="2133600" cy="365125"/>
          </a:xfrm>
        </p:spPr>
        <p:txBody>
          <a:bodyPr/>
          <a:lstStyle>
            <a:lvl1pPr>
              <a:defRPr>
                <a:solidFill>
                  <a:srgbClr val="FFFFFF"/>
                </a:solidFill>
              </a:defRPr>
            </a:lvl1pPr>
          </a:lstStyle>
          <a:p>
            <a:fld id="{46284D85-FEAC-6D4D-ADD9-3BD8F167427A}" type="datetime1">
              <a:rPr lang="en-US" smtClean="0"/>
              <a:t>7/14/19</a:t>
            </a:fld>
            <a:endParaRPr lang="en-US"/>
          </a:p>
        </p:txBody>
      </p:sp>
      <p:sp>
        <p:nvSpPr>
          <p:cNvPr id="11" name="Footer Placeholder 4"/>
          <p:cNvSpPr>
            <a:spLocks noGrp="1"/>
          </p:cNvSpPr>
          <p:nvPr>
            <p:ph type="ftr" sz="quarter" idx="11"/>
          </p:nvPr>
        </p:nvSpPr>
        <p:spPr>
          <a:xfrm>
            <a:off x="3162300" y="6356350"/>
            <a:ext cx="2895600" cy="365125"/>
          </a:xfrm>
        </p:spPr>
        <p:txBody>
          <a:bodyPr/>
          <a:lstStyle>
            <a:lvl1pPr>
              <a:defRPr>
                <a:solidFill>
                  <a:srgbClr val="FFFFFF"/>
                </a:solidFill>
              </a:defRPr>
            </a:lvl1pPr>
          </a:lstStyle>
          <a:p>
            <a:pPr>
              <a:defRPr/>
            </a:pPr>
            <a:r>
              <a:rPr lang="en-US"/>
              <a:t>Bill Howe, UW</a:t>
            </a:r>
          </a:p>
        </p:txBody>
      </p:sp>
      <p:sp>
        <p:nvSpPr>
          <p:cNvPr id="12" name="Slide Number Placeholder 5"/>
          <p:cNvSpPr>
            <a:spLocks noGrp="1"/>
          </p:cNvSpPr>
          <p:nvPr>
            <p:ph type="sldNum" sz="quarter" idx="12"/>
          </p:nvPr>
        </p:nvSpPr>
        <p:spPr>
          <a:xfrm>
            <a:off x="6400800" y="6356350"/>
            <a:ext cx="2133600" cy="365125"/>
          </a:xfrm>
        </p:spPr>
        <p:txBody>
          <a:bodyPr/>
          <a:lstStyle>
            <a:lvl1pPr>
              <a:defRPr>
                <a:solidFill>
                  <a:srgbClr val="FFFFFF"/>
                </a:solidFill>
              </a:defRPr>
            </a:lvl1pPr>
          </a:lstStyle>
          <a:p>
            <a:fld id="{692883AC-E72C-294B-86D2-A63D5043FD85}" type="slidenum">
              <a:rPr lang="en-US"/>
              <a:pPr/>
              <a:t>‹#›</a:t>
            </a:fld>
            <a:endParaRPr lang="en-US"/>
          </a:p>
        </p:txBody>
      </p:sp>
    </p:spTree>
    <p:extLst>
      <p:ext uri="{BB962C8B-B14F-4D97-AF65-F5344CB8AC3E}">
        <p14:creationId xmlns:p14="http://schemas.microsoft.com/office/powerpoint/2010/main" val="18794994"/>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0"/>
            <a:ext cx="8229600" cy="838200"/>
          </a:xfrm>
        </p:spPr>
        <p:txBody>
          <a:bodyPr/>
          <a:lstStyle/>
          <a:p>
            <a:r>
              <a:rPr lang="en-US"/>
              <a:t>Click to edit Master title style</a:t>
            </a:r>
          </a:p>
        </p:txBody>
      </p:sp>
      <p:sp>
        <p:nvSpPr>
          <p:cNvPr id="3" name="Vertical Text Placeholder 2"/>
          <p:cNvSpPr>
            <a:spLocks noGrp="1"/>
          </p:cNvSpPr>
          <p:nvPr>
            <p:ph type="body" orient="vert" idx="1"/>
          </p:nvPr>
        </p:nvSpPr>
        <p:spPr>
          <a:xfrm>
            <a:off x="457200" y="1676400"/>
            <a:ext cx="8229600" cy="44497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fld id="{AA000AE5-584D-C440-9AD8-C8FC349C2170}" type="datetime1">
              <a:rPr lang="en-US" smtClean="0"/>
              <a:t>7/14/19</a:t>
            </a:fld>
            <a:endParaRPr lang="en-US"/>
          </a:p>
        </p:txBody>
      </p:sp>
      <p:sp>
        <p:nvSpPr>
          <p:cNvPr id="5" name="Footer Placeholder 4"/>
          <p:cNvSpPr>
            <a:spLocks noGrp="1"/>
          </p:cNvSpPr>
          <p:nvPr>
            <p:ph type="ftr" sz="quarter" idx="11"/>
          </p:nvPr>
        </p:nvSpPr>
        <p:spPr/>
        <p:txBody>
          <a:bodyPr/>
          <a:lstStyle>
            <a:lvl1pPr>
              <a:defRPr/>
            </a:lvl1pPr>
          </a:lstStyle>
          <a:p>
            <a:pPr>
              <a:defRPr/>
            </a:pPr>
            <a:r>
              <a:rPr lang="en-US"/>
              <a:t>Bill Howe, UW</a:t>
            </a:r>
          </a:p>
        </p:txBody>
      </p:sp>
      <p:sp>
        <p:nvSpPr>
          <p:cNvPr id="6" name="Slide Number Placeholder 5"/>
          <p:cNvSpPr>
            <a:spLocks noGrp="1"/>
          </p:cNvSpPr>
          <p:nvPr>
            <p:ph type="sldNum" sz="quarter" idx="12"/>
          </p:nvPr>
        </p:nvSpPr>
        <p:spPr/>
        <p:txBody>
          <a:bodyPr/>
          <a:lstStyle>
            <a:lvl1pPr>
              <a:defRPr/>
            </a:lvl1pPr>
          </a:lstStyle>
          <a:p>
            <a:fld id="{A9C2025F-BD38-A44C-A022-81B9B849CBBE}" type="slidenum">
              <a:rPr lang="en-US"/>
              <a:pPr/>
              <a:t>‹#›</a:t>
            </a:fld>
            <a:endParaRPr lang="en-US"/>
          </a:p>
        </p:txBody>
      </p:sp>
    </p:spTree>
    <p:extLst>
      <p:ext uri="{BB962C8B-B14F-4D97-AF65-F5344CB8AC3E}">
        <p14:creationId xmlns:p14="http://schemas.microsoft.com/office/powerpoint/2010/main" val="18057695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762000"/>
            <a:ext cx="2057400" cy="5364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762000"/>
            <a:ext cx="6019800" cy="5364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fld id="{78C3D354-CDAA-004A-BBB7-92BEBA53B5C0}" type="datetime1">
              <a:rPr lang="en-US" smtClean="0"/>
              <a:t>7/14/19</a:t>
            </a:fld>
            <a:endParaRPr lang="en-US"/>
          </a:p>
        </p:txBody>
      </p:sp>
      <p:sp>
        <p:nvSpPr>
          <p:cNvPr id="5" name="Footer Placeholder 4"/>
          <p:cNvSpPr>
            <a:spLocks noGrp="1"/>
          </p:cNvSpPr>
          <p:nvPr>
            <p:ph type="ftr" sz="quarter" idx="11"/>
          </p:nvPr>
        </p:nvSpPr>
        <p:spPr/>
        <p:txBody>
          <a:bodyPr/>
          <a:lstStyle>
            <a:lvl1pPr>
              <a:defRPr/>
            </a:lvl1pPr>
          </a:lstStyle>
          <a:p>
            <a:pPr>
              <a:defRPr/>
            </a:pPr>
            <a:r>
              <a:rPr lang="en-US"/>
              <a:t>Bill Howe, UW</a:t>
            </a:r>
          </a:p>
        </p:txBody>
      </p:sp>
      <p:sp>
        <p:nvSpPr>
          <p:cNvPr id="6" name="Slide Number Placeholder 5"/>
          <p:cNvSpPr>
            <a:spLocks noGrp="1"/>
          </p:cNvSpPr>
          <p:nvPr>
            <p:ph type="sldNum" sz="quarter" idx="12"/>
          </p:nvPr>
        </p:nvSpPr>
        <p:spPr/>
        <p:txBody>
          <a:bodyPr/>
          <a:lstStyle>
            <a:lvl1pPr>
              <a:defRPr/>
            </a:lvl1pPr>
          </a:lstStyle>
          <a:p>
            <a:fld id="{A81648DF-5E37-9E4E-8E74-0E0631D04E65}" type="slidenum">
              <a:rPr lang="en-US"/>
              <a:pPr/>
              <a:t>‹#›</a:t>
            </a:fld>
            <a:endParaRPr lang="en-US"/>
          </a:p>
        </p:txBody>
      </p:sp>
    </p:spTree>
    <p:extLst>
      <p:ext uri="{BB962C8B-B14F-4D97-AF65-F5344CB8AC3E}">
        <p14:creationId xmlns:p14="http://schemas.microsoft.com/office/powerpoint/2010/main" val="13880829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stretch>
            <a:fillRect/>
          </a:stretch>
        </p:blipFill>
        <p:spPr>
          <a:xfrm>
            <a:off x="568081" y="4568599"/>
            <a:ext cx="1600200" cy="186267"/>
          </a:xfrm>
          <a:prstGeom prst="rect">
            <a:avLst/>
          </a:prstGeom>
        </p:spPr>
      </p:pic>
      <p:sp>
        <p:nvSpPr>
          <p:cNvPr id="10" name="Text Placeholder 5"/>
          <p:cNvSpPr>
            <a:spLocks noGrp="1"/>
          </p:cNvSpPr>
          <p:nvPr>
            <p:ph type="body" sz="quarter" idx="11" hasCustomPrompt="1"/>
          </p:nvPr>
        </p:nvSpPr>
        <p:spPr>
          <a:xfrm>
            <a:off x="460375" y="859991"/>
            <a:ext cx="6972300" cy="3522341"/>
          </a:xfrm>
          <a:prstGeom prst="rect">
            <a:avLst/>
          </a:prstGeom>
          <a:ln>
            <a:noFill/>
          </a:ln>
        </p:spPr>
        <p:txBody>
          <a:bodyPr anchor="b">
            <a:normAutofit/>
          </a:bodyPr>
          <a:lstStyle>
            <a:lvl1pPr marL="0" indent="0">
              <a:lnSpc>
                <a:spcPct val="100000"/>
              </a:lnSpc>
              <a:buNone/>
              <a:defRPr sz="5000" b="0" i="0" baseline="0">
                <a:solidFill>
                  <a:schemeClr val="tx1"/>
                </a:solidFill>
                <a:latin typeface="Encode Sans Normal Black"/>
                <a:cs typeface="Encode Sans Normal Black"/>
              </a:defRPr>
            </a:lvl1pPr>
            <a:lvl2pPr marL="457200" indent="0">
              <a:buNone/>
              <a:defRPr b="0" i="0">
                <a:solidFill>
                  <a:srgbClr val="E8D3A2"/>
                </a:solidFill>
                <a:latin typeface="Encode Sans Normal Black"/>
                <a:cs typeface="Encode Sans Normal Black"/>
              </a:defRPr>
            </a:lvl2pPr>
            <a:lvl3pPr marL="914400" indent="0">
              <a:buNone/>
              <a:defRPr b="0" i="0">
                <a:solidFill>
                  <a:srgbClr val="E8D3A2"/>
                </a:solidFill>
                <a:latin typeface="Encode Sans Normal Black"/>
                <a:cs typeface="Encode Sans Normal Black"/>
              </a:defRPr>
            </a:lvl3pPr>
            <a:lvl4pPr marL="1371600" indent="0">
              <a:buNone/>
              <a:defRPr b="0" i="0">
                <a:solidFill>
                  <a:srgbClr val="E8D3A2"/>
                </a:solidFill>
                <a:latin typeface="Encode Sans Normal Black"/>
                <a:cs typeface="Encode Sans Normal Black"/>
              </a:defRPr>
            </a:lvl4pPr>
            <a:lvl5pPr marL="1828800" indent="0">
              <a:buNone/>
              <a:defRPr b="0" i="0">
                <a:solidFill>
                  <a:srgbClr val="E8D3A2"/>
                </a:solidFill>
                <a:latin typeface="Encode Sans Normal Black"/>
                <a:cs typeface="Encode Sans Normal Black"/>
              </a:defRPr>
            </a:lvl5pPr>
          </a:lstStyle>
          <a:p>
            <a:pPr lvl="0"/>
            <a:r>
              <a:rPr lang="en-US" dirty="0"/>
              <a:t>TITLE HERE</a:t>
            </a:r>
          </a:p>
          <a:p>
            <a:pPr lvl="0"/>
            <a:r>
              <a:rPr lang="en-US" dirty="0"/>
              <a:t>ENCODE NORMAL</a:t>
            </a:r>
          </a:p>
          <a:p>
            <a:pPr lvl="0"/>
            <a:r>
              <a:rPr lang="en-US" dirty="0"/>
              <a:t>BLACK, 50 PT. </a:t>
            </a:r>
          </a:p>
        </p:txBody>
      </p:sp>
      <p:pic>
        <p:nvPicPr>
          <p:cNvPr id="9" name="Picture 8" descr="W Logo_Purple_2685_HEX.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649645" y="6035979"/>
            <a:ext cx="915616" cy="822020"/>
          </a:xfrm>
          <a:prstGeom prst="rect">
            <a:avLst/>
          </a:prstGeom>
        </p:spPr>
      </p:pic>
      <p:pic>
        <p:nvPicPr>
          <p:cNvPr id="11" name="Picture 10" descr="ischool-primary-purple-01.png"/>
          <p:cNvPicPr>
            <a:picLocks noChangeAspect="1"/>
          </p:cNvPicPr>
          <p:nvPr userDrawn="1"/>
        </p:nvPicPr>
        <p:blipFill>
          <a:blip r:embed="rId4"/>
          <a:stretch>
            <a:fillRect/>
          </a:stretch>
        </p:blipFill>
        <p:spPr>
          <a:xfrm>
            <a:off x="589347" y="6018063"/>
            <a:ext cx="2771474" cy="740972"/>
          </a:xfrm>
          <a:prstGeom prst="rect">
            <a:avLst/>
          </a:prstGeom>
        </p:spPr>
      </p:pic>
    </p:spTree>
    <p:extLst>
      <p:ext uri="{BB962C8B-B14F-4D97-AF65-F5344CB8AC3E}">
        <p14:creationId xmlns:p14="http://schemas.microsoft.com/office/powerpoint/2010/main" val="20034474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stretch>
            <a:fillRect/>
          </a:stretch>
        </p:blipFill>
        <p:spPr>
          <a:xfrm>
            <a:off x="568081" y="4568599"/>
            <a:ext cx="1600200" cy="186267"/>
          </a:xfrm>
          <a:prstGeom prst="rect">
            <a:avLst/>
          </a:prstGeom>
        </p:spPr>
      </p:pic>
      <p:sp>
        <p:nvSpPr>
          <p:cNvPr id="8" name="Text Placeholder 5"/>
          <p:cNvSpPr>
            <a:spLocks noGrp="1"/>
          </p:cNvSpPr>
          <p:nvPr>
            <p:ph type="body" sz="quarter" idx="11" hasCustomPrompt="1"/>
          </p:nvPr>
        </p:nvSpPr>
        <p:spPr>
          <a:xfrm>
            <a:off x="460375" y="859991"/>
            <a:ext cx="6972300" cy="3522341"/>
          </a:xfrm>
          <a:prstGeom prst="rect">
            <a:avLst/>
          </a:prstGeom>
          <a:ln>
            <a:noFill/>
          </a:ln>
        </p:spPr>
        <p:txBody>
          <a:bodyPr anchor="b">
            <a:normAutofit/>
          </a:bodyPr>
          <a:lstStyle>
            <a:lvl1pPr marL="0" indent="0">
              <a:lnSpc>
                <a:spcPct val="100000"/>
              </a:lnSpc>
              <a:buNone/>
              <a:defRPr sz="5000" b="0" i="0" baseline="0">
                <a:solidFill>
                  <a:schemeClr val="tx1"/>
                </a:solidFill>
                <a:latin typeface="Encode Sans Normal Black"/>
                <a:cs typeface="Encode Sans Normal Black"/>
              </a:defRPr>
            </a:lvl1pPr>
            <a:lvl2pPr marL="457200" indent="0">
              <a:buNone/>
              <a:defRPr b="0" i="0">
                <a:solidFill>
                  <a:srgbClr val="E8D3A2"/>
                </a:solidFill>
                <a:latin typeface="Encode Sans Normal Black"/>
                <a:cs typeface="Encode Sans Normal Black"/>
              </a:defRPr>
            </a:lvl2pPr>
            <a:lvl3pPr marL="914400" indent="0">
              <a:buNone/>
              <a:defRPr b="0" i="0">
                <a:solidFill>
                  <a:srgbClr val="E8D3A2"/>
                </a:solidFill>
                <a:latin typeface="Encode Sans Normal Black"/>
                <a:cs typeface="Encode Sans Normal Black"/>
              </a:defRPr>
            </a:lvl3pPr>
            <a:lvl4pPr marL="1371600" indent="0">
              <a:buNone/>
              <a:defRPr b="0" i="0">
                <a:solidFill>
                  <a:srgbClr val="E8D3A2"/>
                </a:solidFill>
                <a:latin typeface="Encode Sans Normal Black"/>
                <a:cs typeface="Encode Sans Normal Black"/>
              </a:defRPr>
            </a:lvl4pPr>
            <a:lvl5pPr marL="1828800" indent="0">
              <a:buNone/>
              <a:defRPr b="0" i="0">
                <a:solidFill>
                  <a:srgbClr val="E8D3A2"/>
                </a:solidFill>
                <a:latin typeface="Encode Sans Normal Black"/>
                <a:cs typeface="Encode Sans Normal Black"/>
              </a:defRPr>
            </a:lvl5pPr>
          </a:lstStyle>
          <a:p>
            <a:pPr lvl="0"/>
            <a:r>
              <a:rPr lang="en-US" dirty="0"/>
              <a:t>TITLE HERE</a:t>
            </a:r>
          </a:p>
          <a:p>
            <a:pPr lvl="0"/>
            <a:r>
              <a:rPr lang="en-US" dirty="0"/>
              <a:t>ENCODE NORMAL</a:t>
            </a:r>
          </a:p>
          <a:p>
            <a:pPr lvl="0"/>
            <a:r>
              <a:rPr lang="en-US" dirty="0"/>
              <a:t>BLACK, 50 PT. </a:t>
            </a:r>
          </a:p>
        </p:txBody>
      </p:sp>
      <p:pic>
        <p:nvPicPr>
          <p:cNvPr id="6" name="Picture 5" descr="W Logo_Purple_2685_HEX.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649645" y="6035979"/>
            <a:ext cx="915616" cy="822020"/>
          </a:xfrm>
          <a:prstGeom prst="rect">
            <a:avLst/>
          </a:prstGeom>
        </p:spPr>
      </p:pic>
      <p:pic>
        <p:nvPicPr>
          <p:cNvPr id="11" name="Picture 10" descr="ischool-primary-purple-01.png"/>
          <p:cNvPicPr>
            <a:picLocks noChangeAspect="1"/>
          </p:cNvPicPr>
          <p:nvPr userDrawn="1"/>
        </p:nvPicPr>
        <p:blipFill>
          <a:blip r:embed="rId4"/>
          <a:stretch>
            <a:fillRect/>
          </a:stretch>
        </p:blipFill>
        <p:spPr>
          <a:xfrm>
            <a:off x="589347" y="6018063"/>
            <a:ext cx="2771474" cy="740972"/>
          </a:xfrm>
          <a:prstGeom prst="rect">
            <a:avLst/>
          </a:prstGeom>
        </p:spPr>
      </p:pic>
    </p:spTree>
    <p:extLst>
      <p:ext uri="{BB962C8B-B14F-4D97-AF65-F5344CB8AC3E}">
        <p14:creationId xmlns:p14="http://schemas.microsoft.com/office/powerpoint/2010/main" val="372862661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Header + Subheader + Content">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stretch>
            <a:fillRect/>
          </a:stretch>
        </p:blipFill>
        <p:spPr>
          <a:xfrm>
            <a:off x="555382" y="1819205"/>
            <a:ext cx="1103781" cy="128481"/>
          </a:xfrm>
          <a:prstGeom prst="rect">
            <a:avLst/>
          </a:prstGeom>
        </p:spPr>
      </p:pic>
      <p:pic>
        <p:nvPicPr>
          <p:cNvPr id="12" name="Picture 11"/>
          <p:cNvPicPr>
            <a:picLocks noChangeAspect="1"/>
          </p:cNvPicPr>
          <p:nvPr userDrawn="1"/>
        </p:nvPicPr>
        <p:blipFill>
          <a:blip r:embed="rId3"/>
          <a:stretch>
            <a:fillRect/>
          </a:stretch>
        </p:blipFill>
        <p:spPr>
          <a:xfrm>
            <a:off x="549032" y="1676237"/>
            <a:ext cx="1103781" cy="128483"/>
          </a:xfrm>
          <a:prstGeom prst="rect">
            <a:avLst/>
          </a:prstGeom>
        </p:spPr>
      </p:pic>
      <p:sp>
        <p:nvSpPr>
          <p:cNvPr id="23" name="Text Placeholder 5"/>
          <p:cNvSpPr>
            <a:spLocks noGrp="1"/>
          </p:cNvSpPr>
          <p:nvPr>
            <p:ph type="body" sz="quarter" idx="10" hasCustomPrompt="1"/>
          </p:nvPr>
        </p:nvSpPr>
        <p:spPr>
          <a:xfrm>
            <a:off x="460375" y="495347"/>
            <a:ext cx="8184662" cy="1322664"/>
          </a:xfrm>
          <a:prstGeom prst="rect">
            <a:avLst/>
          </a:prstGeom>
        </p:spPr>
        <p:txBody>
          <a:bodyPr anchor="b">
            <a:normAutofit/>
          </a:bodyPr>
          <a:lstStyle>
            <a:lvl1pPr marL="0" indent="0">
              <a:lnSpc>
                <a:spcPct val="90000"/>
              </a:lnSpc>
              <a:buNone/>
              <a:defRPr sz="3000" b="0" i="0" baseline="0">
                <a:solidFill>
                  <a:schemeClr val="tx2"/>
                </a:solidFill>
                <a:latin typeface="Encode Sans Normal Black"/>
                <a:cs typeface="Encode Sans Normal Black"/>
              </a:defRPr>
            </a:lvl1pPr>
            <a:lvl2pPr marL="457200" indent="0">
              <a:buNone/>
              <a:defRPr b="0" i="0">
                <a:solidFill>
                  <a:srgbClr val="E8D3A2"/>
                </a:solidFill>
                <a:latin typeface="Encode Sans Normal Black"/>
                <a:cs typeface="Encode Sans Normal Black"/>
              </a:defRPr>
            </a:lvl2pPr>
            <a:lvl3pPr marL="914400" indent="0">
              <a:buNone/>
              <a:defRPr b="0" i="0">
                <a:solidFill>
                  <a:srgbClr val="E8D3A2"/>
                </a:solidFill>
                <a:latin typeface="Encode Sans Normal Black"/>
                <a:cs typeface="Encode Sans Normal Black"/>
              </a:defRPr>
            </a:lvl3pPr>
            <a:lvl4pPr marL="1371600" indent="0">
              <a:buNone/>
              <a:defRPr b="0" i="0">
                <a:solidFill>
                  <a:srgbClr val="E8D3A2"/>
                </a:solidFill>
                <a:latin typeface="Encode Sans Normal Black"/>
                <a:cs typeface="Encode Sans Normal Black"/>
              </a:defRPr>
            </a:lvl4pPr>
            <a:lvl5pPr marL="1828800" indent="0">
              <a:buNone/>
              <a:defRPr b="0" i="0">
                <a:solidFill>
                  <a:srgbClr val="E8D3A2"/>
                </a:solidFill>
                <a:latin typeface="Encode Sans Normal Black"/>
                <a:cs typeface="Encode Sans Normal Black"/>
              </a:defRPr>
            </a:lvl5pPr>
          </a:lstStyle>
          <a:p>
            <a:pPr lvl="0"/>
            <a:r>
              <a:rPr lang="en-US" dirty="0"/>
              <a:t>HEADER HERE </a:t>
            </a:r>
          </a:p>
          <a:p>
            <a:pPr lvl="0"/>
            <a:r>
              <a:rPr lang="en-US" dirty="0"/>
              <a:t>(ENCODE NORMAL BLACK, 30 PT.)</a:t>
            </a:r>
          </a:p>
        </p:txBody>
      </p:sp>
      <p:sp>
        <p:nvSpPr>
          <p:cNvPr id="24" name="Text Placeholder 9"/>
          <p:cNvSpPr>
            <a:spLocks noGrp="1"/>
          </p:cNvSpPr>
          <p:nvPr>
            <p:ph type="body" sz="quarter" idx="11" hasCustomPrompt="1"/>
          </p:nvPr>
        </p:nvSpPr>
        <p:spPr>
          <a:xfrm>
            <a:off x="447923" y="3093653"/>
            <a:ext cx="8197114" cy="3002348"/>
          </a:xfrm>
          <a:prstGeom prst="rect">
            <a:avLst/>
          </a:prstGeom>
        </p:spPr>
        <p:txBody>
          <a:bodyPr/>
          <a:lstStyle>
            <a:lvl1pPr marL="342900" indent="-342900">
              <a:buFont typeface="Lucida Grande"/>
              <a:buChar char="&gt;"/>
              <a:defRPr sz="2400" b="1" i="0" baseline="0">
                <a:solidFill>
                  <a:schemeClr val="tx2"/>
                </a:solidFill>
                <a:latin typeface="Open Sans" charset="0"/>
                <a:ea typeface="Open Sans" charset="0"/>
                <a:cs typeface="Open Sans" charset="0"/>
              </a:defRPr>
            </a:lvl1pPr>
            <a:lvl2pPr>
              <a:defRPr sz="2000" b="1" i="0" baseline="0">
                <a:solidFill>
                  <a:schemeClr val="tx2"/>
                </a:solidFill>
                <a:latin typeface="Open Sans" charset="0"/>
                <a:ea typeface="Open Sans" charset="0"/>
                <a:cs typeface="Open Sans" charset="0"/>
              </a:defRPr>
            </a:lvl2pPr>
            <a:lvl3pPr marL="1143000" indent="-228600">
              <a:buSzPct val="100000"/>
              <a:buFont typeface="Lucida Grande"/>
              <a:buChar char="&gt;"/>
              <a:defRPr sz="1800" b="1" i="0" baseline="0">
                <a:solidFill>
                  <a:schemeClr val="tx2"/>
                </a:solidFill>
                <a:latin typeface="Open Sans" charset="0"/>
                <a:ea typeface="Open Sans" charset="0"/>
                <a:cs typeface="Open Sans" charset="0"/>
              </a:defRPr>
            </a:lvl3pPr>
            <a:lvl4pPr>
              <a:defRPr sz="1600" b="1" i="0" baseline="0">
                <a:solidFill>
                  <a:schemeClr val="tx2"/>
                </a:solidFill>
                <a:latin typeface="Open Sans" charset="0"/>
                <a:ea typeface="Open Sans" charset="0"/>
                <a:cs typeface="Open Sans" charset="0"/>
              </a:defRPr>
            </a:lvl4pPr>
            <a:lvl5pPr marL="2057400" indent="-228600">
              <a:buFont typeface="Lucida Grande"/>
              <a:buChar char="&gt;"/>
              <a:defRPr sz="1400" b="1" i="0" baseline="0">
                <a:solidFill>
                  <a:schemeClr val="tx2"/>
                </a:solidFill>
                <a:latin typeface="Open Sans" charset="0"/>
                <a:ea typeface="Open Sans" charset="0"/>
                <a:cs typeface="Open Sans" charset="0"/>
              </a:defRPr>
            </a:lvl5pPr>
          </a:lstStyle>
          <a:p>
            <a:pPr lvl="0"/>
            <a:r>
              <a:rPr lang="en-US" dirty="0"/>
              <a:t>Content here (Open Sans Bold, 24 pt.)</a:t>
            </a:r>
          </a:p>
          <a:p>
            <a:pPr lvl="1"/>
            <a:r>
              <a:rPr lang="en-US" dirty="0"/>
              <a:t>Second level (Open Sans Bold, 20)</a:t>
            </a:r>
          </a:p>
          <a:p>
            <a:pPr lvl="2"/>
            <a:r>
              <a:rPr lang="en-US" dirty="0"/>
              <a:t>Third level (Open Sans Bold, 18)</a:t>
            </a:r>
          </a:p>
          <a:p>
            <a:pPr lvl="3"/>
            <a:r>
              <a:rPr lang="en-US" dirty="0"/>
              <a:t>Fourth level (Open Sans Bold, 16)</a:t>
            </a:r>
          </a:p>
          <a:p>
            <a:pPr lvl="4"/>
            <a:r>
              <a:rPr lang="en-US" dirty="0"/>
              <a:t>Fifth level (Open Sans Bold, 14)</a:t>
            </a:r>
          </a:p>
        </p:txBody>
      </p:sp>
      <p:sp>
        <p:nvSpPr>
          <p:cNvPr id="25" name="Text Placeholder 5"/>
          <p:cNvSpPr>
            <a:spLocks noGrp="1"/>
          </p:cNvSpPr>
          <p:nvPr>
            <p:ph type="body" sz="quarter" idx="12" hasCustomPrompt="1"/>
          </p:nvPr>
        </p:nvSpPr>
        <p:spPr>
          <a:xfrm>
            <a:off x="460375" y="2307557"/>
            <a:ext cx="8184662" cy="548228"/>
          </a:xfrm>
          <a:prstGeom prst="rect">
            <a:avLst/>
          </a:prstGeom>
        </p:spPr>
        <p:txBody>
          <a:bodyPr>
            <a:noAutofit/>
          </a:bodyPr>
          <a:lstStyle>
            <a:lvl1pPr marL="0" indent="0">
              <a:lnSpc>
                <a:spcPct val="90000"/>
              </a:lnSpc>
              <a:buNone/>
              <a:defRPr sz="2400" b="0" i="0" baseline="0">
                <a:solidFill>
                  <a:schemeClr val="tx2"/>
                </a:solidFill>
                <a:latin typeface="Uni Sans" charset="0"/>
                <a:ea typeface="Uni Sans" charset="0"/>
                <a:cs typeface="Uni Sans" charset="0"/>
              </a:defRPr>
            </a:lvl1pPr>
            <a:lvl2pPr marL="457200" indent="0">
              <a:buNone/>
              <a:defRPr b="0" i="0">
                <a:solidFill>
                  <a:srgbClr val="E8D3A2"/>
                </a:solidFill>
                <a:latin typeface="Encode Sans Normal Black"/>
                <a:cs typeface="Encode Sans Normal Black"/>
              </a:defRPr>
            </a:lvl2pPr>
            <a:lvl3pPr marL="914400" indent="0">
              <a:buNone/>
              <a:defRPr b="0" i="0">
                <a:solidFill>
                  <a:srgbClr val="E8D3A2"/>
                </a:solidFill>
                <a:latin typeface="Encode Sans Normal Black"/>
                <a:cs typeface="Encode Sans Normal Black"/>
              </a:defRPr>
            </a:lvl3pPr>
            <a:lvl4pPr marL="1371600" indent="0">
              <a:buNone/>
              <a:defRPr b="0" i="0">
                <a:solidFill>
                  <a:srgbClr val="E8D3A2"/>
                </a:solidFill>
                <a:latin typeface="Encode Sans Normal Black"/>
                <a:cs typeface="Encode Sans Normal Black"/>
              </a:defRPr>
            </a:lvl4pPr>
            <a:lvl5pPr marL="1828800" indent="0">
              <a:buNone/>
              <a:defRPr b="0" i="0">
                <a:solidFill>
                  <a:srgbClr val="E8D3A2"/>
                </a:solidFill>
                <a:latin typeface="Encode Sans Normal Black"/>
                <a:cs typeface="Encode Sans Normal Black"/>
              </a:defRPr>
            </a:lvl5pPr>
          </a:lstStyle>
          <a:p>
            <a:pPr lvl="0"/>
            <a:r>
              <a:rPr lang="en-US" dirty="0"/>
              <a:t>SUB-HEADER HERE (UNI SANS REGULAR, 24 PT.)</a:t>
            </a:r>
          </a:p>
        </p:txBody>
      </p:sp>
      <p:pic>
        <p:nvPicPr>
          <p:cNvPr id="10" name="Picture 9" descr="W Logo_Purple_2685_HEX.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649645" y="6035979"/>
            <a:ext cx="915616" cy="822020"/>
          </a:xfrm>
          <a:prstGeom prst="rect">
            <a:avLst/>
          </a:prstGeom>
        </p:spPr>
      </p:pic>
      <p:pic>
        <p:nvPicPr>
          <p:cNvPr id="13" name="Picture 12" descr="ischool-primary-purple-01.png"/>
          <p:cNvPicPr>
            <a:picLocks noChangeAspect="1"/>
          </p:cNvPicPr>
          <p:nvPr userDrawn="1"/>
        </p:nvPicPr>
        <p:blipFill>
          <a:blip r:embed="rId5"/>
          <a:stretch>
            <a:fillRect/>
          </a:stretch>
        </p:blipFill>
        <p:spPr>
          <a:xfrm>
            <a:off x="589347" y="6018063"/>
            <a:ext cx="2771474" cy="740972"/>
          </a:xfrm>
          <a:prstGeom prst="rect">
            <a:avLst/>
          </a:prstGeom>
        </p:spPr>
      </p:pic>
    </p:spTree>
    <p:extLst>
      <p:ext uri="{BB962C8B-B14F-4D97-AF65-F5344CB8AC3E}">
        <p14:creationId xmlns:p14="http://schemas.microsoft.com/office/powerpoint/2010/main" val="177170300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Header + Content">
    <p:spTree>
      <p:nvGrpSpPr>
        <p:cNvPr id="1" name=""/>
        <p:cNvGrpSpPr/>
        <p:nvPr/>
      </p:nvGrpSpPr>
      <p:grpSpPr>
        <a:xfrm>
          <a:off x="0" y="0"/>
          <a:ext cx="0" cy="0"/>
          <a:chOff x="0" y="0"/>
          <a:chExt cx="0" cy="0"/>
        </a:xfrm>
      </p:grpSpPr>
      <p:pic>
        <p:nvPicPr>
          <p:cNvPr id="22" name="Picture 21"/>
          <p:cNvPicPr>
            <a:picLocks noChangeAspect="1"/>
          </p:cNvPicPr>
          <p:nvPr userDrawn="1"/>
        </p:nvPicPr>
        <p:blipFill>
          <a:blip r:embed="rId2"/>
          <a:stretch>
            <a:fillRect/>
          </a:stretch>
        </p:blipFill>
        <p:spPr>
          <a:xfrm>
            <a:off x="549032" y="1818011"/>
            <a:ext cx="1103781" cy="128483"/>
          </a:xfrm>
          <a:prstGeom prst="rect">
            <a:avLst/>
          </a:prstGeom>
        </p:spPr>
      </p:pic>
      <p:sp>
        <p:nvSpPr>
          <p:cNvPr id="8" name="Text Placeholder 9"/>
          <p:cNvSpPr>
            <a:spLocks noGrp="1"/>
          </p:cNvSpPr>
          <p:nvPr>
            <p:ph type="body" sz="quarter" idx="11" hasCustomPrompt="1"/>
          </p:nvPr>
        </p:nvSpPr>
        <p:spPr>
          <a:xfrm>
            <a:off x="447923" y="2307557"/>
            <a:ext cx="8197114" cy="3154535"/>
          </a:xfrm>
          <a:prstGeom prst="rect">
            <a:avLst/>
          </a:prstGeom>
        </p:spPr>
        <p:txBody>
          <a:bodyPr/>
          <a:lstStyle>
            <a:lvl1pPr marL="342900" indent="-342900">
              <a:buFont typeface="Lucida Grande"/>
              <a:buChar char="&gt;"/>
              <a:defRPr sz="2400" b="1" i="0" baseline="0">
                <a:solidFill>
                  <a:schemeClr val="tx2"/>
                </a:solidFill>
                <a:latin typeface="Open Sans" charset="0"/>
                <a:ea typeface="Open Sans" charset="0"/>
                <a:cs typeface="Open Sans" charset="0"/>
              </a:defRPr>
            </a:lvl1pPr>
            <a:lvl2pPr>
              <a:defRPr sz="2000" b="1" i="0" baseline="0">
                <a:solidFill>
                  <a:schemeClr val="tx2"/>
                </a:solidFill>
                <a:latin typeface="Open Sans" charset="0"/>
                <a:ea typeface="Open Sans" charset="0"/>
                <a:cs typeface="Open Sans" charset="0"/>
              </a:defRPr>
            </a:lvl2pPr>
            <a:lvl3pPr marL="1143000" indent="-228600">
              <a:buSzPct val="100000"/>
              <a:buFont typeface="Lucida Grande"/>
              <a:buChar char="&gt;"/>
              <a:defRPr sz="1800" b="1" i="0" baseline="0">
                <a:solidFill>
                  <a:schemeClr val="tx2"/>
                </a:solidFill>
                <a:latin typeface="Open Sans" charset="0"/>
                <a:ea typeface="Open Sans" charset="0"/>
                <a:cs typeface="Open Sans" charset="0"/>
              </a:defRPr>
            </a:lvl3pPr>
            <a:lvl4pPr>
              <a:defRPr sz="1600" b="1" i="0" baseline="0">
                <a:solidFill>
                  <a:schemeClr val="tx2"/>
                </a:solidFill>
                <a:latin typeface="Open Sans" charset="0"/>
                <a:ea typeface="Open Sans" charset="0"/>
                <a:cs typeface="Open Sans" charset="0"/>
              </a:defRPr>
            </a:lvl4pPr>
            <a:lvl5pPr marL="2057400" indent="-228600">
              <a:buFont typeface="Lucida Grande"/>
              <a:buChar char="&gt;"/>
              <a:defRPr sz="1400" b="1" i="0" baseline="0">
                <a:solidFill>
                  <a:schemeClr val="tx2"/>
                </a:solidFill>
                <a:latin typeface="Open Sans" charset="0"/>
                <a:ea typeface="Open Sans" charset="0"/>
                <a:cs typeface="Open Sans" charset="0"/>
              </a:defRPr>
            </a:lvl5pPr>
          </a:lstStyle>
          <a:p>
            <a:pPr lvl="0"/>
            <a:r>
              <a:rPr lang="en-US" dirty="0"/>
              <a:t>Content here (Open Sans Bold, 24 pt.)</a:t>
            </a:r>
          </a:p>
          <a:p>
            <a:pPr lvl="1"/>
            <a:r>
              <a:rPr lang="en-US" dirty="0"/>
              <a:t>Second level (Open Sans Bold, 20)</a:t>
            </a:r>
          </a:p>
          <a:p>
            <a:pPr lvl="2"/>
            <a:r>
              <a:rPr lang="en-US" dirty="0"/>
              <a:t>Third level (Open Sans Bold, 18)</a:t>
            </a:r>
          </a:p>
          <a:p>
            <a:pPr lvl="3"/>
            <a:r>
              <a:rPr lang="en-US" dirty="0"/>
              <a:t>Fourth level (Open Sans Bold, 16)</a:t>
            </a:r>
          </a:p>
          <a:p>
            <a:pPr lvl="4"/>
            <a:r>
              <a:rPr lang="en-US" dirty="0"/>
              <a:t>Fifth level (Open Sans Bold, 14)</a:t>
            </a:r>
          </a:p>
        </p:txBody>
      </p:sp>
      <p:sp>
        <p:nvSpPr>
          <p:cNvPr id="10" name="Text Placeholder 5"/>
          <p:cNvSpPr>
            <a:spLocks noGrp="1"/>
          </p:cNvSpPr>
          <p:nvPr>
            <p:ph type="body" sz="quarter" idx="10" hasCustomPrompt="1"/>
          </p:nvPr>
        </p:nvSpPr>
        <p:spPr>
          <a:xfrm>
            <a:off x="460375" y="495347"/>
            <a:ext cx="8184662" cy="1322664"/>
          </a:xfrm>
          <a:prstGeom prst="rect">
            <a:avLst/>
          </a:prstGeom>
        </p:spPr>
        <p:txBody>
          <a:bodyPr anchor="b">
            <a:normAutofit/>
          </a:bodyPr>
          <a:lstStyle>
            <a:lvl1pPr marL="0" indent="0">
              <a:lnSpc>
                <a:spcPct val="90000"/>
              </a:lnSpc>
              <a:buNone/>
              <a:defRPr sz="3000" b="0" i="0" baseline="0">
                <a:solidFill>
                  <a:schemeClr val="tx2"/>
                </a:solidFill>
                <a:latin typeface="Encode Sans Normal Black"/>
                <a:cs typeface="Encode Sans Normal Black"/>
              </a:defRPr>
            </a:lvl1pPr>
            <a:lvl2pPr marL="457200" indent="0">
              <a:buNone/>
              <a:defRPr b="0" i="0">
                <a:solidFill>
                  <a:srgbClr val="E8D3A2"/>
                </a:solidFill>
                <a:latin typeface="Encode Sans Normal Black"/>
                <a:cs typeface="Encode Sans Normal Black"/>
              </a:defRPr>
            </a:lvl2pPr>
            <a:lvl3pPr marL="914400" indent="0">
              <a:buNone/>
              <a:defRPr b="0" i="0">
                <a:solidFill>
                  <a:srgbClr val="E8D3A2"/>
                </a:solidFill>
                <a:latin typeface="Encode Sans Normal Black"/>
                <a:cs typeface="Encode Sans Normal Black"/>
              </a:defRPr>
            </a:lvl3pPr>
            <a:lvl4pPr marL="1371600" indent="0">
              <a:buNone/>
              <a:defRPr b="0" i="0">
                <a:solidFill>
                  <a:srgbClr val="E8D3A2"/>
                </a:solidFill>
                <a:latin typeface="Encode Sans Normal Black"/>
                <a:cs typeface="Encode Sans Normal Black"/>
              </a:defRPr>
            </a:lvl4pPr>
            <a:lvl5pPr marL="1828800" indent="0">
              <a:buNone/>
              <a:defRPr b="0" i="0">
                <a:solidFill>
                  <a:srgbClr val="E8D3A2"/>
                </a:solidFill>
                <a:latin typeface="Encode Sans Normal Black"/>
                <a:cs typeface="Encode Sans Normal Black"/>
              </a:defRPr>
            </a:lvl5pPr>
          </a:lstStyle>
          <a:p>
            <a:pPr lvl="0"/>
            <a:r>
              <a:rPr lang="en-US" dirty="0"/>
              <a:t>HEADER HERE </a:t>
            </a:r>
          </a:p>
          <a:p>
            <a:pPr lvl="0"/>
            <a:r>
              <a:rPr lang="en-US" dirty="0"/>
              <a:t>(ENCODE NORMAL BLACK, 30 PT.)</a:t>
            </a:r>
          </a:p>
        </p:txBody>
      </p:sp>
      <p:pic>
        <p:nvPicPr>
          <p:cNvPr id="11" name="Picture 10" descr="W Logo_Purple_2685_HEX.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649645" y="6035979"/>
            <a:ext cx="915616" cy="822020"/>
          </a:xfrm>
          <a:prstGeom prst="rect">
            <a:avLst/>
          </a:prstGeom>
        </p:spPr>
      </p:pic>
      <p:pic>
        <p:nvPicPr>
          <p:cNvPr id="12" name="Picture 11" descr="ischool-primary-purple-01.png"/>
          <p:cNvPicPr>
            <a:picLocks noChangeAspect="1"/>
          </p:cNvPicPr>
          <p:nvPr userDrawn="1"/>
        </p:nvPicPr>
        <p:blipFill>
          <a:blip r:embed="rId4"/>
          <a:stretch>
            <a:fillRect/>
          </a:stretch>
        </p:blipFill>
        <p:spPr>
          <a:xfrm>
            <a:off x="589347" y="6018063"/>
            <a:ext cx="2771474" cy="740972"/>
          </a:xfrm>
          <a:prstGeom prst="rect">
            <a:avLst/>
          </a:prstGeom>
        </p:spPr>
      </p:pic>
    </p:spTree>
    <p:extLst>
      <p:ext uri="{BB962C8B-B14F-4D97-AF65-F5344CB8AC3E}">
        <p14:creationId xmlns:p14="http://schemas.microsoft.com/office/powerpoint/2010/main" val="241401133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Header + Graphic">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stretch>
            <a:fillRect/>
          </a:stretch>
        </p:blipFill>
        <p:spPr>
          <a:xfrm>
            <a:off x="549032" y="1818011"/>
            <a:ext cx="1103781" cy="128483"/>
          </a:xfrm>
          <a:prstGeom prst="rect">
            <a:avLst/>
          </a:prstGeom>
        </p:spPr>
      </p:pic>
      <p:sp>
        <p:nvSpPr>
          <p:cNvPr id="10" name="Chart Placeholder 11"/>
          <p:cNvSpPr>
            <a:spLocks noGrp="1"/>
          </p:cNvSpPr>
          <p:nvPr>
            <p:ph type="chart" sz="quarter" idx="12" hasCustomPrompt="1"/>
          </p:nvPr>
        </p:nvSpPr>
        <p:spPr>
          <a:xfrm>
            <a:off x="447923" y="2299970"/>
            <a:ext cx="8184662" cy="3948217"/>
          </a:xfrm>
          <a:prstGeom prst="rect">
            <a:avLst/>
          </a:prstGeom>
        </p:spPr>
        <p:txBody>
          <a:bodyPr>
            <a:normAutofit/>
          </a:bodyPr>
          <a:lstStyle>
            <a:lvl1pPr marL="0" indent="0">
              <a:buNone/>
              <a:defRPr sz="2400" b="0" i="1" baseline="0">
                <a:solidFill>
                  <a:schemeClr val="tx1"/>
                </a:solidFill>
                <a:latin typeface="Open Sans Light"/>
                <a:cs typeface="Open Sans Light"/>
              </a:defRPr>
            </a:lvl1pPr>
          </a:lstStyle>
          <a:p>
            <a:r>
              <a:rPr lang="en-US" dirty="0"/>
              <a:t>Graphics can go here – </a:t>
            </a:r>
            <a:br>
              <a:rPr lang="en-US" dirty="0"/>
            </a:br>
            <a:r>
              <a:rPr lang="en-US" dirty="0"/>
              <a:t>replace this box with your image or chart</a:t>
            </a:r>
          </a:p>
        </p:txBody>
      </p:sp>
      <p:sp>
        <p:nvSpPr>
          <p:cNvPr id="6" name="Text Placeholder 5"/>
          <p:cNvSpPr>
            <a:spLocks noGrp="1"/>
          </p:cNvSpPr>
          <p:nvPr>
            <p:ph type="body" sz="quarter" idx="10" hasCustomPrompt="1"/>
          </p:nvPr>
        </p:nvSpPr>
        <p:spPr>
          <a:xfrm>
            <a:off x="460375" y="495347"/>
            <a:ext cx="8184662" cy="1322664"/>
          </a:xfrm>
          <a:prstGeom prst="rect">
            <a:avLst/>
          </a:prstGeom>
        </p:spPr>
        <p:txBody>
          <a:bodyPr anchor="b">
            <a:normAutofit/>
          </a:bodyPr>
          <a:lstStyle>
            <a:lvl1pPr marL="0" indent="0">
              <a:lnSpc>
                <a:spcPct val="90000"/>
              </a:lnSpc>
              <a:buNone/>
              <a:defRPr sz="3000" b="0" i="0" baseline="0">
                <a:solidFill>
                  <a:schemeClr val="tx2"/>
                </a:solidFill>
                <a:latin typeface="Encode Sans Normal Black"/>
                <a:cs typeface="Encode Sans Normal Black"/>
              </a:defRPr>
            </a:lvl1pPr>
            <a:lvl2pPr marL="457200" indent="0">
              <a:buNone/>
              <a:defRPr b="0" i="0">
                <a:solidFill>
                  <a:srgbClr val="E8D3A2"/>
                </a:solidFill>
                <a:latin typeface="Encode Sans Normal Black"/>
                <a:cs typeface="Encode Sans Normal Black"/>
              </a:defRPr>
            </a:lvl2pPr>
            <a:lvl3pPr marL="914400" indent="0">
              <a:buNone/>
              <a:defRPr b="0" i="0">
                <a:solidFill>
                  <a:srgbClr val="E8D3A2"/>
                </a:solidFill>
                <a:latin typeface="Encode Sans Normal Black"/>
                <a:cs typeface="Encode Sans Normal Black"/>
              </a:defRPr>
            </a:lvl3pPr>
            <a:lvl4pPr marL="1371600" indent="0">
              <a:buNone/>
              <a:defRPr b="0" i="0">
                <a:solidFill>
                  <a:srgbClr val="E8D3A2"/>
                </a:solidFill>
                <a:latin typeface="Encode Sans Normal Black"/>
                <a:cs typeface="Encode Sans Normal Black"/>
              </a:defRPr>
            </a:lvl4pPr>
            <a:lvl5pPr marL="1828800" indent="0">
              <a:buNone/>
              <a:defRPr b="0" i="0">
                <a:solidFill>
                  <a:srgbClr val="E8D3A2"/>
                </a:solidFill>
                <a:latin typeface="Encode Sans Normal Black"/>
                <a:cs typeface="Encode Sans Normal Black"/>
              </a:defRPr>
            </a:lvl5pPr>
          </a:lstStyle>
          <a:p>
            <a:pPr lvl="0"/>
            <a:r>
              <a:rPr lang="en-US" dirty="0"/>
              <a:t>HEADER HERE </a:t>
            </a:r>
          </a:p>
          <a:p>
            <a:pPr lvl="0"/>
            <a:r>
              <a:rPr lang="en-US" dirty="0"/>
              <a:t>(ENCODE NORMAL BLACK, 30 PT.)</a:t>
            </a:r>
          </a:p>
        </p:txBody>
      </p:sp>
      <p:pic>
        <p:nvPicPr>
          <p:cNvPr id="11" name="Picture 10" descr="W Logo_Purple_2685_HEX.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649645" y="6035979"/>
            <a:ext cx="915616" cy="822020"/>
          </a:xfrm>
          <a:prstGeom prst="rect">
            <a:avLst/>
          </a:prstGeom>
        </p:spPr>
      </p:pic>
      <p:pic>
        <p:nvPicPr>
          <p:cNvPr id="12" name="Picture 11" descr="ischool-primary-purple-01.png"/>
          <p:cNvPicPr>
            <a:picLocks noChangeAspect="1"/>
          </p:cNvPicPr>
          <p:nvPr userDrawn="1"/>
        </p:nvPicPr>
        <p:blipFill>
          <a:blip r:embed="rId4"/>
          <a:stretch>
            <a:fillRect/>
          </a:stretch>
        </p:blipFill>
        <p:spPr>
          <a:xfrm>
            <a:off x="589347" y="6018063"/>
            <a:ext cx="2771474" cy="740972"/>
          </a:xfrm>
          <a:prstGeom prst="rect">
            <a:avLst/>
          </a:prstGeom>
        </p:spPr>
      </p:pic>
    </p:spTree>
    <p:extLst>
      <p:ext uri="{BB962C8B-B14F-4D97-AF65-F5344CB8AC3E}">
        <p14:creationId xmlns:p14="http://schemas.microsoft.com/office/powerpoint/2010/main" val="13857223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Rectangle 3"/>
          <p:cNvSpPr/>
          <p:nvPr userDrawn="1"/>
        </p:nvSpPr>
        <p:spPr>
          <a:xfrm>
            <a:off x="0" y="0"/>
            <a:ext cx="171450" cy="6858000"/>
          </a:xfrm>
          <a:prstGeom prst="rect">
            <a:avLst/>
          </a:prstGeom>
          <a:solidFill>
            <a:srgbClr val="39275B">
              <a:alpha val="85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pic>
        <p:nvPicPr>
          <p:cNvPr id="5" name="Picture 9" descr="UW.Wordmark_ctr.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85800" y="361950"/>
            <a:ext cx="2563813" cy="171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 name="Rectangle 5"/>
          <p:cNvSpPr/>
          <p:nvPr userDrawn="1"/>
        </p:nvSpPr>
        <p:spPr>
          <a:xfrm>
            <a:off x="0" y="180975"/>
            <a:ext cx="576263" cy="457200"/>
          </a:xfrm>
          <a:prstGeom prst="rect">
            <a:avLst/>
          </a:prstGeom>
          <a:solidFill>
            <a:srgbClr val="39275B"/>
          </a:solidFill>
          <a:ln>
            <a:noFill/>
          </a:ln>
          <a:effectLst>
            <a:outerShdw blurRad="38100" dist="38100" dir="3600000" algn="br">
              <a:srgbClr val="000000">
                <a:alpha val="15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pic>
        <p:nvPicPr>
          <p:cNvPr id="7" name="Picture 8" descr="UW_W-Logo_RGB.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9063" y="295275"/>
            <a:ext cx="338137" cy="228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685800" y="762000"/>
            <a:ext cx="7854696" cy="914400"/>
          </a:xfrm>
        </p:spPr>
        <p:txBody>
          <a:bodyPr/>
          <a:lstStyle>
            <a:lvl1pPr algn="l">
              <a:defRPr sz="3200"/>
            </a:lvl1pPr>
          </a:lstStyle>
          <a:p>
            <a:r>
              <a:rPr lang="en-US" dirty="0"/>
              <a:t>Click to edit Master title style</a:t>
            </a:r>
          </a:p>
        </p:txBody>
      </p:sp>
      <p:sp>
        <p:nvSpPr>
          <p:cNvPr id="3" name="Content Placeholder 2"/>
          <p:cNvSpPr>
            <a:spLocks noGrp="1"/>
          </p:cNvSpPr>
          <p:nvPr>
            <p:ph idx="1"/>
          </p:nvPr>
        </p:nvSpPr>
        <p:spPr>
          <a:xfrm>
            <a:off x="685801" y="1828800"/>
            <a:ext cx="7854696" cy="429736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Date Placeholder 3"/>
          <p:cNvSpPr>
            <a:spLocks noGrp="1"/>
          </p:cNvSpPr>
          <p:nvPr>
            <p:ph type="dt" sz="half" idx="10"/>
          </p:nvPr>
        </p:nvSpPr>
        <p:spPr>
          <a:xfrm>
            <a:off x="685800" y="6356350"/>
            <a:ext cx="2133600" cy="365125"/>
          </a:xfrm>
        </p:spPr>
        <p:txBody>
          <a:bodyPr/>
          <a:lstStyle>
            <a:lvl1pPr>
              <a:defRPr/>
            </a:lvl1pPr>
          </a:lstStyle>
          <a:p>
            <a:fld id="{7B55FEDD-6FD9-7942-8E57-CDDA6D5C3512}" type="datetime1">
              <a:rPr lang="en-US" smtClean="0"/>
              <a:t>7/14/19</a:t>
            </a:fld>
            <a:endParaRPr lang="en-US"/>
          </a:p>
        </p:txBody>
      </p:sp>
      <p:sp>
        <p:nvSpPr>
          <p:cNvPr id="9" name="Footer Placeholder 4"/>
          <p:cNvSpPr>
            <a:spLocks noGrp="1"/>
          </p:cNvSpPr>
          <p:nvPr>
            <p:ph type="ftr" sz="quarter" idx="11"/>
          </p:nvPr>
        </p:nvSpPr>
        <p:spPr>
          <a:xfrm>
            <a:off x="3165475" y="6356350"/>
            <a:ext cx="2895600" cy="365125"/>
          </a:xfrm>
        </p:spPr>
        <p:txBody>
          <a:bodyPr/>
          <a:lstStyle>
            <a:lvl1pPr>
              <a:defRPr/>
            </a:lvl1pPr>
          </a:lstStyle>
          <a:p>
            <a:pPr>
              <a:defRPr/>
            </a:pPr>
            <a:r>
              <a:rPr lang="en-US"/>
              <a:t>Bill Howe, UW</a:t>
            </a:r>
            <a:endParaRPr lang="en-US" dirty="0"/>
          </a:p>
        </p:txBody>
      </p:sp>
      <p:sp>
        <p:nvSpPr>
          <p:cNvPr id="10" name="Slide Number Placeholder 5"/>
          <p:cNvSpPr>
            <a:spLocks noGrp="1"/>
          </p:cNvSpPr>
          <p:nvPr>
            <p:ph type="sldNum" sz="quarter" idx="12"/>
          </p:nvPr>
        </p:nvSpPr>
        <p:spPr>
          <a:xfrm>
            <a:off x="6407150" y="6356350"/>
            <a:ext cx="2133600" cy="365125"/>
          </a:xfrm>
        </p:spPr>
        <p:txBody>
          <a:bodyPr/>
          <a:lstStyle>
            <a:lvl1pPr>
              <a:defRPr/>
            </a:lvl1pPr>
          </a:lstStyle>
          <a:p>
            <a:fld id="{A12D6CCC-2396-634D-8A9D-DFA1A30244AA}" type="slidenum">
              <a:rPr lang="en-US"/>
              <a:pPr/>
              <a:t>‹#›</a:t>
            </a:fld>
            <a:endParaRPr lang="en-US"/>
          </a:p>
        </p:txBody>
      </p:sp>
    </p:spTree>
    <p:extLst>
      <p:ext uri="{BB962C8B-B14F-4D97-AF65-F5344CB8AC3E}">
        <p14:creationId xmlns:p14="http://schemas.microsoft.com/office/powerpoint/2010/main" val="31919584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fld id="{C460E162-5E18-CC42-AEFF-80654EBA5EC9}" type="datetime1">
              <a:rPr lang="en-US" smtClean="0"/>
              <a:t>7/14/19</a:t>
            </a:fld>
            <a:endParaRPr lang="en-US"/>
          </a:p>
        </p:txBody>
      </p:sp>
      <p:sp>
        <p:nvSpPr>
          <p:cNvPr id="5" name="Footer Placeholder 4"/>
          <p:cNvSpPr>
            <a:spLocks noGrp="1"/>
          </p:cNvSpPr>
          <p:nvPr>
            <p:ph type="ftr" sz="quarter" idx="11"/>
          </p:nvPr>
        </p:nvSpPr>
        <p:spPr/>
        <p:txBody>
          <a:bodyPr/>
          <a:lstStyle>
            <a:lvl1pPr>
              <a:defRPr/>
            </a:lvl1pPr>
          </a:lstStyle>
          <a:p>
            <a:pPr>
              <a:defRPr/>
            </a:pPr>
            <a:r>
              <a:rPr lang="en-US"/>
              <a:t>Bill Howe, UW</a:t>
            </a:r>
          </a:p>
        </p:txBody>
      </p:sp>
      <p:sp>
        <p:nvSpPr>
          <p:cNvPr id="6" name="Slide Number Placeholder 5"/>
          <p:cNvSpPr>
            <a:spLocks noGrp="1"/>
          </p:cNvSpPr>
          <p:nvPr>
            <p:ph type="sldNum" sz="quarter" idx="12"/>
          </p:nvPr>
        </p:nvSpPr>
        <p:spPr/>
        <p:txBody>
          <a:bodyPr/>
          <a:lstStyle>
            <a:lvl1pPr>
              <a:defRPr/>
            </a:lvl1pPr>
          </a:lstStyle>
          <a:p>
            <a:fld id="{ABE0DD67-BB51-4341-BE04-6FACCCE28F1F}" type="slidenum">
              <a:rPr lang="en-US"/>
              <a:pPr/>
              <a:t>‹#›</a:t>
            </a:fld>
            <a:endParaRPr lang="en-US"/>
          </a:p>
        </p:txBody>
      </p:sp>
      <p:sp>
        <p:nvSpPr>
          <p:cNvPr id="7" name="Rectangle 6"/>
          <p:cNvSpPr/>
          <p:nvPr userDrawn="1"/>
        </p:nvSpPr>
        <p:spPr>
          <a:xfrm>
            <a:off x="0" y="0"/>
            <a:ext cx="171450" cy="6858000"/>
          </a:xfrm>
          <a:prstGeom prst="rect">
            <a:avLst/>
          </a:prstGeom>
          <a:solidFill>
            <a:srgbClr val="39275B">
              <a:alpha val="85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pic>
        <p:nvPicPr>
          <p:cNvPr id="8" name="Picture 9" descr="UW.Wordmark_ctr.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85800" y="361950"/>
            <a:ext cx="2563813" cy="171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9" name="Rectangle 8"/>
          <p:cNvSpPr/>
          <p:nvPr userDrawn="1"/>
        </p:nvSpPr>
        <p:spPr>
          <a:xfrm>
            <a:off x="0" y="180975"/>
            <a:ext cx="576263" cy="457200"/>
          </a:xfrm>
          <a:prstGeom prst="rect">
            <a:avLst/>
          </a:prstGeom>
          <a:solidFill>
            <a:srgbClr val="39275B"/>
          </a:solidFill>
          <a:ln>
            <a:noFill/>
          </a:ln>
          <a:effectLst>
            <a:outerShdw blurRad="38100" dist="38100" dir="3600000" algn="br">
              <a:srgbClr val="000000">
                <a:alpha val="15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pic>
        <p:nvPicPr>
          <p:cNvPr id="10" name="Picture 8" descr="UW_W-Logo_RGB.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9063" y="295275"/>
            <a:ext cx="338137" cy="228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215573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76400"/>
            <a:ext cx="4038600" cy="44497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76400"/>
            <a:ext cx="4038600" cy="44497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fld id="{7D29959A-35A8-9348-83C4-31B0671CA6F4}" type="datetime1">
              <a:rPr lang="en-US" smtClean="0"/>
              <a:t>7/14/19</a:t>
            </a:fld>
            <a:endParaRPr lang="en-US"/>
          </a:p>
        </p:txBody>
      </p:sp>
      <p:sp>
        <p:nvSpPr>
          <p:cNvPr id="6" name="Footer Placeholder 4"/>
          <p:cNvSpPr>
            <a:spLocks noGrp="1"/>
          </p:cNvSpPr>
          <p:nvPr>
            <p:ph type="ftr" sz="quarter" idx="11"/>
          </p:nvPr>
        </p:nvSpPr>
        <p:spPr/>
        <p:txBody>
          <a:bodyPr/>
          <a:lstStyle>
            <a:lvl1pPr>
              <a:defRPr/>
            </a:lvl1pPr>
          </a:lstStyle>
          <a:p>
            <a:pPr>
              <a:defRPr/>
            </a:pPr>
            <a:r>
              <a:rPr lang="en-US"/>
              <a:t>Bill Howe, UW</a:t>
            </a:r>
          </a:p>
        </p:txBody>
      </p:sp>
      <p:sp>
        <p:nvSpPr>
          <p:cNvPr id="7" name="Slide Number Placeholder 5"/>
          <p:cNvSpPr>
            <a:spLocks noGrp="1"/>
          </p:cNvSpPr>
          <p:nvPr>
            <p:ph type="sldNum" sz="quarter" idx="12"/>
          </p:nvPr>
        </p:nvSpPr>
        <p:spPr/>
        <p:txBody>
          <a:bodyPr/>
          <a:lstStyle>
            <a:lvl1pPr>
              <a:defRPr/>
            </a:lvl1pPr>
          </a:lstStyle>
          <a:p>
            <a:fld id="{7174E72A-CE54-AB49-9729-B884B92568C1}" type="slidenum">
              <a:rPr lang="en-US"/>
              <a:pPr/>
              <a:t>‹#›</a:t>
            </a:fld>
            <a:endParaRPr lang="en-US"/>
          </a:p>
        </p:txBody>
      </p:sp>
      <p:sp>
        <p:nvSpPr>
          <p:cNvPr id="8" name="Rectangle 7"/>
          <p:cNvSpPr/>
          <p:nvPr userDrawn="1"/>
        </p:nvSpPr>
        <p:spPr>
          <a:xfrm>
            <a:off x="0" y="0"/>
            <a:ext cx="171450" cy="6858000"/>
          </a:xfrm>
          <a:prstGeom prst="rect">
            <a:avLst/>
          </a:prstGeom>
          <a:solidFill>
            <a:srgbClr val="39275B">
              <a:alpha val="85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pic>
        <p:nvPicPr>
          <p:cNvPr id="9" name="Picture 9" descr="UW.Wordmark_ctr.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85800" y="361950"/>
            <a:ext cx="2563813" cy="171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 name="Rectangle 9"/>
          <p:cNvSpPr/>
          <p:nvPr userDrawn="1"/>
        </p:nvSpPr>
        <p:spPr>
          <a:xfrm>
            <a:off x="0" y="180975"/>
            <a:ext cx="576263" cy="457200"/>
          </a:xfrm>
          <a:prstGeom prst="rect">
            <a:avLst/>
          </a:prstGeom>
          <a:solidFill>
            <a:srgbClr val="39275B"/>
          </a:solidFill>
          <a:ln>
            <a:noFill/>
          </a:ln>
          <a:effectLst>
            <a:outerShdw blurRad="38100" dist="38100" dir="3600000" algn="br">
              <a:srgbClr val="000000">
                <a:alpha val="15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pic>
        <p:nvPicPr>
          <p:cNvPr id="11" name="Picture 8" descr="UW_W-Logo_RGB.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9063" y="295275"/>
            <a:ext cx="338137" cy="228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048205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676399"/>
            <a:ext cx="4040188" cy="49847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676399"/>
            <a:ext cx="4041775" cy="49847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fld id="{1EED5640-A054-AD43-A009-5122F633A555}" type="datetime1">
              <a:rPr lang="en-US" smtClean="0"/>
              <a:t>7/14/19</a:t>
            </a:fld>
            <a:endParaRPr lang="en-US"/>
          </a:p>
        </p:txBody>
      </p:sp>
      <p:sp>
        <p:nvSpPr>
          <p:cNvPr id="8" name="Footer Placeholder 4"/>
          <p:cNvSpPr>
            <a:spLocks noGrp="1"/>
          </p:cNvSpPr>
          <p:nvPr>
            <p:ph type="ftr" sz="quarter" idx="11"/>
          </p:nvPr>
        </p:nvSpPr>
        <p:spPr/>
        <p:txBody>
          <a:bodyPr/>
          <a:lstStyle>
            <a:lvl1pPr>
              <a:defRPr/>
            </a:lvl1pPr>
          </a:lstStyle>
          <a:p>
            <a:pPr>
              <a:defRPr/>
            </a:pPr>
            <a:r>
              <a:rPr lang="en-US"/>
              <a:t>Bill Howe, UW</a:t>
            </a:r>
          </a:p>
        </p:txBody>
      </p:sp>
      <p:sp>
        <p:nvSpPr>
          <p:cNvPr id="9" name="Slide Number Placeholder 5"/>
          <p:cNvSpPr>
            <a:spLocks noGrp="1"/>
          </p:cNvSpPr>
          <p:nvPr>
            <p:ph type="sldNum" sz="quarter" idx="12"/>
          </p:nvPr>
        </p:nvSpPr>
        <p:spPr/>
        <p:txBody>
          <a:bodyPr/>
          <a:lstStyle>
            <a:lvl1pPr>
              <a:defRPr/>
            </a:lvl1pPr>
          </a:lstStyle>
          <a:p>
            <a:fld id="{1EB80FAF-06AB-7741-A545-C8911F3DDED2}" type="slidenum">
              <a:rPr lang="en-US"/>
              <a:pPr/>
              <a:t>‹#›</a:t>
            </a:fld>
            <a:endParaRPr lang="en-US"/>
          </a:p>
        </p:txBody>
      </p:sp>
      <p:sp>
        <p:nvSpPr>
          <p:cNvPr id="10" name="Rectangle 9"/>
          <p:cNvSpPr/>
          <p:nvPr userDrawn="1"/>
        </p:nvSpPr>
        <p:spPr>
          <a:xfrm>
            <a:off x="0" y="0"/>
            <a:ext cx="171450" cy="6858000"/>
          </a:xfrm>
          <a:prstGeom prst="rect">
            <a:avLst/>
          </a:prstGeom>
          <a:solidFill>
            <a:srgbClr val="39275B">
              <a:alpha val="85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pic>
        <p:nvPicPr>
          <p:cNvPr id="11" name="Picture 9" descr="UW.Wordmark_ctr.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85800" y="361950"/>
            <a:ext cx="2563813" cy="171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2" name="Rectangle 11"/>
          <p:cNvSpPr/>
          <p:nvPr userDrawn="1"/>
        </p:nvSpPr>
        <p:spPr>
          <a:xfrm>
            <a:off x="0" y="180975"/>
            <a:ext cx="576263" cy="457200"/>
          </a:xfrm>
          <a:prstGeom prst="rect">
            <a:avLst/>
          </a:prstGeom>
          <a:solidFill>
            <a:srgbClr val="39275B"/>
          </a:solidFill>
          <a:ln>
            <a:noFill/>
          </a:ln>
          <a:effectLst>
            <a:outerShdw blurRad="38100" dist="38100" dir="3600000" algn="br">
              <a:srgbClr val="000000">
                <a:alpha val="15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pic>
        <p:nvPicPr>
          <p:cNvPr id="13" name="Picture 8" descr="UW_W-Logo_RGB.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9063" y="295275"/>
            <a:ext cx="338137" cy="228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941431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fld id="{B144F366-C044-4B4C-9ED0-43C134576ECA}" type="datetime1">
              <a:rPr lang="en-US" smtClean="0"/>
              <a:t>7/14/19</a:t>
            </a:fld>
            <a:endParaRPr lang="en-US"/>
          </a:p>
        </p:txBody>
      </p:sp>
      <p:sp>
        <p:nvSpPr>
          <p:cNvPr id="4" name="Footer Placeholder 4"/>
          <p:cNvSpPr>
            <a:spLocks noGrp="1"/>
          </p:cNvSpPr>
          <p:nvPr>
            <p:ph type="ftr" sz="quarter" idx="11"/>
          </p:nvPr>
        </p:nvSpPr>
        <p:spPr/>
        <p:txBody>
          <a:bodyPr/>
          <a:lstStyle>
            <a:lvl1pPr>
              <a:defRPr/>
            </a:lvl1pPr>
          </a:lstStyle>
          <a:p>
            <a:pPr>
              <a:defRPr/>
            </a:pPr>
            <a:r>
              <a:rPr lang="en-US"/>
              <a:t>Bill Howe, UW</a:t>
            </a:r>
          </a:p>
        </p:txBody>
      </p:sp>
      <p:sp>
        <p:nvSpPr>
          <p:cNvPr id="5" name="Slide Number Placeholder 5"/>
          <p:cNvSpPr>
            <a:spLocks noGrp="1"/>
          </p:cNvSpPr>
          <p:nvPr>
            <p:ph type="sldNum" sz="quarter" idx="12"/>
          </p:nvPr>
        </p:nvSpPr>
        <p:spPr/>
        <p:txBody>
          <a:bodyPr/>
          <a:lstStyle>
            <a:lvl1pPr>
              <a:defRPr/>
            </a:lvl1pPr>
          </a:lstStyle>
          <a:p>
            <a:fld id="{707BE93F-5C7A-5B41-A729-CD25FF97C964}" type="slidenum">
              <a:rPr lang="en-US"/>
              <a:pPr/>
              <a:t>‹#›</a:t>
            </a:fld>
            <a:endParaRPr lang="en-US"/>
          </a:p>
        </p:txBody>
      </p:sp>
      <p:sp>
        <p:nvSpPr>
          <p:cNvPr id="6" name="Rectangle 5"/>
          <p:cNvSpPr/>
          <p:nvPr userDrawn="1"/>
        </p:nvSpPr>
        <p:spPr>
          <a:xfrm>
            <a:off x="0" y="0"/>
            <a:ext cx="171450" cy="6858000"/>
          </a:xfrm>
          <a:prstGeom prst="rect">
            <a:avLst/>
          </a:prstGeom>
          <a:solidFill>
            <a:srgbClr val="39275B">
              <a:alpha val="85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pic>
        <p:nvPicPr>
          <p:cNvPr id="7" name="Picture 9" descr="UW.Wordmark_ctr.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85800" y="361950"/>
            <a:ext cx="2563813" cy="171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8" name="Rectangle 7"/>
          <p:cNvSpPr/>
          <p:nvPr userDrawn="1"/>
        </p:nvSpPr>
        <p:spPr>
          <a:xfrm>
            <a:off x="0" y="180975"/>
            <a:ext cx="576263" cy="457200"/>
          </a:xfrm>
          <a:prstGeom prst="rect">
            <a:avLst/>
          </a:prstGeom>
          <a:solidFill>
            <a:srgbClr val="39275B"/>
          </a:solidFill>
          <a:ln>
            <a:noFill/>
          </a:ln>
          <a:effectLst>
            <a:outerShdw blurRad="38100" dist="38100" dir="3600000" algn="br">
              <a:srgbClr val="000000">
                <a:alpha val="15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pic>
        <p:nvPicPr>
          <p:cNvPr id="9" name="Picture 8" descr="UW_W-Logo_RGB.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9063" y="295275"/>
            <a:ext cx="338137" cy="228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784492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fld id="{65FCB4E5-F5CA-CD47-9AE3-A07BD6AB5419}" type="datetime1">
              <a:rPr lang="en-US" smtClean="0"/>
              <a:t>7/14/19</a:t>
            </a:fld>
            <a:endParaRPr lang="en-US"/>
          </a:p>
        </p:txBody>
      </p:sp>
      <p:sp>
        <p:nvSpPr>
          <p:cNvPr id="3" name="Footer Placeholder 4"/>
          <p:cNvSpPr>
            <a:spLocks noGrp="1"/>
          </p:cNvSpPr>
          <p:nvPr>
            <p:ph type="ftr" sz="quarter" idx="11"/>
          </p:nvPr>
        </p:nvSpPr>
        <p:spPr/>
        <p:txBody>
          <a:bodyPr/>
          <a:lstStyle>
            <a:lvl1pPr>
              <a:defRPr/>
            </a:lvl1pPr>
          </a:lstStyle>
          <a:p>
            <a:pPr>
              <a:defRPr/>
            </a:pPr>
            <a:r>
              <a:rPr lang="en-US"/>
              <a:t>Bill Howe, UW</a:t>
            </a:r>
          </a:p>
        </p:txBody>
      </p:sp>
      <p:sp>
        <p:nvSpPr>
          <p:cNvPr id="4" name="Slide Number Placeholder 5"/>
          <p:cNvSpPr>
            <a:spLocks noGrp="1"/>
          </p:cNvSpPr>
          <p:nvPr>
            <p:ph type="sldNum" sz="quarter" idx="12"/>
          </p:nvPr>
        </p:nvSpPr>
        <p:spPr/>
        <p:txBody>
          <a:bodyPr/>
          <a:lstStyle>
            <a:lvl1pPr>
              <a:defRPr/>
            </a:lvl1pPr>
          </a:lstStyle>
          <a:p>
            <a:fld id="{354DEEC5-EA09-464B-9CF2-C5C5C68E1237}" type="slidenum">
              <a:rPr lang="en-US"/>
              <a:pPr/>
              <a:t>‹#›</a:t>
            </a:fld>
            <a:endParaRPr lang="en-US"/>
          </a:p>
        </p:txBody>
      </p:sp>
    </p:spTree>
    <p:extLst>
      <p:ext uri="{BB962C8B-B14F-4D97-AF65-F5344CB8AC3E}">
        <p14:creationId xmlns:p14="http://schemas.microsoft.com/office/powerpoint/2010/main" val="34804343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0"/>
            <a:ext cx="3008313" cy="762000"/>
          </a:xfrm>
        </p:spPr>
        <p:txBody>
          <a:bodyPr anchor="b"/>
          <a:lstStyle>
            <a:lvl1pPr algn="l">
              <a:defRPr sz="2000" b="1"/>
            </a:lvl1pPr>
          </a:lstStyle>
          <a:p>
            <a:r>
              <a:rPr lang="en-US" dirty="0"/>
              <a:t>Click to edit Master title style</a:t>
            </a:r>
          </a:p>
        </p:txBody>
      </p:sp>
      <p:sp>
        <p:nvSpPr>
          <p:cNvPr id="3" name="Content Placeholder 2"/>
          <p:cNvSpPr>
            <a:spLocks noGrp="1"/>
          </p:cNvSpPr>
          <p:nvPr>
            <p:ph idx="1"/>
          </p:nvPr>
        </p:nvSpPr>
        <p:spPr>
          <a:xfrm>
            <a:off x="3575050" y="762000"/>
            <a:ext cx="5111750" cy="536416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457200" y="1676400"/>
            <a:ext cx="3008313" cy="44497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fld id="{DFF7E3BA-6CFD-3F4B-B6A9-0E95C2C35C95}" type="datetime1">
              <a:rPr lang="en-US" smtClean="0"/>
              <a:t>7/14/19</a:t>
            </a:fld>
            <a:endParaRPr lang="en-US"/>
          </a:p>
        </p:txBody>
      </p:sp>
      <p:sp>
        <p:nvSpPr>
          <p:cNvPr id="6" name="Footer Placeholder 4"/>
          <p:cNvSpPr>
            <a:spLocks noGrp="1"/>
          </p:cNvSpPr>
          <p:nvPr>
            <p:ph type="ftr" sz="quarter" idx="11"/>
          </p:nvPr>
        </p:nvSpPr>
        <p:spPr/>
        <p:txBody>
          <a:bodyPr/>
          <a:lstStyle>
            <a:lvl1pPr>
              <a:defRPr/>
            </a:lvl1pPr>
          </a:lstStyle>
          <a:p>
            <a:pPr>
              <a:defRPr/>
            </a:pPr>
            <a:r>
              <a:rPr lang="en-US"/>
              <a:t>Bill Howe, UW</a:t>
            </a:r>
          </a:p>
        </p:txBody>
      </p:sp>
      <p:sp>
        <p:nvSpPr>
          <p:cNvPr id="7" name="Slide Number Placeholder 5"/>
          <p:cNvSpPr>
            <a:spLocks noGrp="1"/>
          </p:cNvSpPr>
          <p:nvPr>
            <p:ph type="sldNum" sz="quarter" idx="12"/>
          </p:nvPr>
        </p:nvSpPr>
        <p:spPr/>
        <p:txBody>
          <a:bodyPr/>
          <a:lstStyle>
            <a:lvl1pPr>
              <a:defRPr/>
            </a:lvl1pPr>
          </a:lstStyle>
          <a:p>
            <a:fld id="{157139CD-AAD3-944F-B5E6-7F016C31DF0E}" type="slidenum">
              <a:rPr lang="en-US"/>
              <a:pPr/>
              <a:t>‹#›</a:t>
            </a:fld>
            <a:endParaRPr lang="en-US"/>
          </a:p>
        </p:txBody>
      </p:sp>
      <p:sp>
        <p:nvSpPr>
          <p:cNvPr id="8" name="Rectangle 7"/>
          <p:cNvSpPr/>
          <p:nvPr userDrawn="1"/>
        </p:nvSpPr>
        <p:spPr>
          <a:xfrm>
            <a:off x="0" y="0"/>
            <a:ext cx="171450" cy="6858000"/>
          </a:xfrm>
          <a:prstGeom prst="rect">
            <a:avLst/>
          </a:prstGeom>
          <a:solidFill>
            <a:srgbClr val="39275B">
              <a:alpha val="85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pic>
        <p:nvPicPr>
          <p:cNvPr id="9" name="Picture 9" descr="UW.Wordmark_ctr.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85800" y="361950"/>
            <a:ext cx="2563813" cy="171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 name="Rectangle 9"/>
          <p:cNvSpPr/>
          <p:nvPr userDrawn="1"/>
        </p:nvSpPr>
        <p:spPr>
          <a:xfrm>
            <a:off x="0" y="180975"/>
            <a:ext cx="576263" cy="457200"/>
          </a:xfrm>
          <a:prstGeom prst="rect">
            <a:avLst/>
          </a:prstGeom>
          <a:solidFill>
            <a:srgbClr val="39275B"/>
          </a:solidFill>
          <a:ln>
            <a:noFill/>
          </a:ln>
          <a:effectLst>
            <a:outerShdw blurRad="38100" dist="38100" dir="3600000" algn="br">
              <a:srgbClr val="000000">
                <a:alpha val="15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pic>
        <p:nvPicPr>
          <p:cNvPr id="11" name="Picture 8" descr="UW_W-Logo_RGB.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9063" y="295275"/>
            <a:ext cx="338137" cy="228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445031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761999"/>
            <a:ext cx="5486400" cy="3965575"/>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fld id="{D4C999BE-CC0D-BA40-AC64-6591B8579716}" type="datetime1">
              <a:rPr lang="en-US" smtClean="0"/>
              <a:t>7/14/19</a:t>
            </a:fld>
            <a:endParaRPr lang="en-US"/>
          </a:p>
        </p:txBody>
      </p:sp>
      <p:sp>
        <p:nvSpPr>
          <p:cNvPr id="6" name="Footer Placeholder 4"/>
          <p:cNvSpPr>
            <a:spLocks noGrp="1"/>
          </p:cNvSpPr>
          <p:nvPr>
            <p:ph type="ftr" sz="quarter" idx="11"/>
          </p:nvPr>
        </p:nvSpPr>
        <p:spPr/>
        <p:txBody>
          <a:bodyPr/>
          <a:lstStyle>
            <a:lvl1pPr>
              <a:defRPr/>
            </a:lvl1pPr>
          </a:lstStyle>
          <a:p>
            <a:pPr>
              <a:defRPr/>
            </a:pPr>
            <a:r>
              <a:rPr lang="en-US"/>
              <a:t>Bill Howe, UW</a:t>
            </a:r>
          </a:p>
        </p:txBody>
      </p:sp>
      <p:sp>
        <p:nvSpPr>
          <p:cNvPr id="7" name="Slide Number Placeholder 5"/>
          <p:cNvSpPr>
            <a:spLocks noGrp="1"/>
          </p:cNvSpPr>
          <p:nvPr>
            <p:ph type="sldNum" sz="quarter" idx="12"/>
          </p:nvPr>
        </p:nvSpPr>
        <p:spPr/>
        <p:txBody>
          <a:bodyPr/>
          <a:lstStyle>
            <a:lvl1pPr>
              <a:defRPr/>
            </a:lvl1pPr>
          </a:lstStyle>
          <a:p>
            <a:fld id="{05C78931-4823-DD4F-8A70-63C081F743DA}" type="slidenum">
              <a:rPr lang="en-US"/>
              <a:pPr/>
              <a:t>‹#›</a:t>
            </a:fld>
            <a:endParaRPr lang="en-US"/>
          </a:p>
        </p:txBody>
      </p:sp>
      <p:sp>
        <p:nvSpPr>
          <p:cNvPr id="8" name="Rectangle 7"/>
          <p:cNvSpPr/>
          <p:nvPr userDrawn="1"/>
        </p:nvSpPr>
        <p:spPr>
          <a:xfrm>
            <a:off x="0" y="0"/>
            <a:ext cx="171450" cy="6858000"/>
          </a:xfrm>
          <a:prstGeom prst="rect">
            <a:avLst/>
          </a:prstGeom>
          <a:solidFill>
            <a:srgbClr val="39275B">
              <a:alpha val="85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pic>
        <p:nvPicPr>
          <p:cNvPr id="9" name="Picture 9" descr="UW.Wordmark_ctr.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85800" y="361950"/>
            <a:ext cx="2563813" cy="171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 name="Rectangle 9"/>
          <p:cNvSpPr/>
          <p:nvPr userDrawn="1"/>
        </p:nvSpPr>
        <p:spPr>
          <a:xfrm>
            <a:off x="0" y="180975"/>
            <a:ext cx="576263" cy="457200"/>
          </a:xfrm>
          <a:prstGeom prst="rect">
            <a:avLst/>
          </a:prstGeom>
          <a:solidFill>
            <a:srgbClr val="39275B"/>
          </a:solidFill>
          <a:ln>
            <a:noFill/>
          </a:ln>
          <a:effectLst>
            <a:outerShdw blurRad="38100" dist="38100" dir="3600000" algn="br">
              <a:srgbClr val="000000">
                <a:alpha val="15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pic>
        <p:nvPicPr>
          <p:cNvPr id="11" name="Picture 8" descr="UW_W-Logo_RGB.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9063" y="295275"/>
            <a:ext cx="338137" cy="228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47410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theme" Target="../theme/theme2.xml"/><Relationship Id="rId5" Type="http://schemas.openxmlformats.org/officeDocument/2006/relationships/slideLayout" Target="../slideLayouts/slideLayout16.xml"/><Relationship Id="rId4"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762000"/>
            <a:ext cx="8229600" cy="838200"/>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Text Placeholder 2"/>
          <p:cNvSpPr>
            <a:spLocks noGrp="1"/>
          </p:cNvSpPr>
          <p:nvPr>
            <p:ph type="body" idx="1"/>
          </p:nvPr>
        </p:nvSpPr>
        <p:spPr bwMode="auto">
          <a:xfrm>
            <a:off x="457200" y="1676400"/>
            <a:ext cx="8229600" cy="4449763"/>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Frutiger 55 Roman" charset="0"/>
              </a:defRPr>
            </a:lvl1pPr>
          </a:lstStyle>
          <a:p>
            <a:fld id="{7BC5C81F-24D6-B24D-AABC-683A945C8813}" type="datetime1">
              <a:rPr lang="en-US" smtClean="0"/>
              <a:t>7/14/19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Frutiger 55 Roman"/>
                <a:ea typeface="ＭＳ Ｐゴシック" charset="-128"/>
                <a:cs typeface="ＭＳ Ｐゴシック" charset="-128"/>
              </a:defRPr>
            </a:lvl1pPr>
          </a:lstStyle>
          <a:p>
            <a:pPr>
              <a:defRPr/>
            </a:pPr>
            <a:r>
              <a:rPr lang="en-US"/>
              <a:t>Bill Howe, UW eScience Institute</a:t>
            </a: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Frutiger 55 Roman" charset="0"/>
              </a:defRPr>
            </a:lvl1pPr>
          </a:lstStyle>
          <a:p>
            <a:fld id="{BE813726-3EE7-B74D-9376-57C8D899FEF4}" type="slidenum">
              <a:rPr lang="en-US"/>
              <a:pPr/>
              <a:t>‹#›</a:t>
            </a:fld>
            <a:endParaRPr lang="en-US"/>
          </a:p>
        </p:txBody>
      </p:sp>
    </p:spTree>
  </p:cSld>
  <p:clrMap bg1="lt1" tx1="dk1" bg2="lt2" tx2="dk2" accent1="accent1" accent2="accent2" accent3="accent3" accent4="accent4" accent5="accent5" accent6="accent6" hlink="hlink" folHlink="folHlink"/>
  <p:sldLayoutIdLst>
    <p:sldLayoutId id="2147483788" r:id="rId1"/>
    <p:sldLayoutId id="2147483789" r:id="rId2"/>
    <p:sldLayoutId id="2147483779" r:id="rId3"/>
    <p:sldLayoutId id="2147483780" r:id="rId4"/>
    <p:sldLayoutId id="2147483781" r:id="rId5"/>
    <p:sldLayoutId id="2147483782" r:id="rId6"/>
    <p:sldLayoutId id="2147483783" r:id="rId7"/>
    <p:sldLayoutId id="2147483784" r:id="rId8"/>
    <p:sldLayoutId id="2147483785" r:id="rId9"/>
    <p:sldLayoutId id="2147483786" r:id="rId10"/>
    <p:sldLayoutId id="2147483787" r:id="rId11"/>
  </p:sldLayoutIdLst>
  <p:hf hdr="0"/>
  <p:txStyles>
    <p:titleStyle>
      <a:lvl1pPr algn="ctr" defTabSz="457200" rtl="0" eaLnBrk="0" fontAlgn="base" hangingPunct="0">
        <a:spcBef>
          <a:spcPct val="0"/>
        </a:spcBef>
        <a:spcAft>
          <a:spcPct val="0"/>
        </a:spcAft>
        <a:defRPr sz="4400" kern="1200">
          <a:solidFill>
            <a:schemeClr val="tx1"/>
          </a:solidFill>
          <a:latin typeface="Frutiger 55 Roman"/>
          <a:ea typeface="ＭＳ Ｐゴシック" charset="-128"/>
          <a:cs typeface="ＭＳ Ｐゴシック" charset="-128"/>
        </a:defRPr>
      </a:lvl1pPr>
      <a:lvl2pPr algn="ctr" defTabSz="457200" rtl="0" eaLnBrk="0" fontAlgn="base" hangingPunct="0">
        <a:spcBef>
          <a:spcPct val="0"/>
        </a:spcBef>
        <a:spcAft>
          <a:spcPct val="0"/>
        </a:spcAft>
        <a:defRPr sz="4400">
          <a:solidFill>
            <a:schemeClr val="tx1"/>
          </a:solidFill>
          <a:latin typeface="Frutiger 55 Roman" charset="0"/>
          <a:ea typeface="ＭＳ Ｐゴシック" charset="-128"/>
          <a:cs typeface="ＭＳ Ｐゴシック" charset="-128"/>
        </a:defRPr>
      </a:lvl2pPr>
      <a:lvl3pPr algn="ctr" defTabSz="457200" rtl="0" eaLnBrk="0" fontAlgn="base" hangingPunct="0">
        <a:spcBef>
          <a:spcPct val="0"/>
        </a:spcBef>
        <a:spcAft>
          <a:spcPct val="0"/>
        </a:spcAft>
        <a:defRPr sz="4400">
          <a:solidFill>
            <a:schemeClr val="tx1"/>
          </a:solidFill>
          <a:latin typeface="Frutiger 55 Roman" charset="0"/>
          <a:ea typeface="ＭＳ Ｐゴシック" charset="-128"/>
          <a:cs typeface="ＭＳ Ｐゴシック" charset="-128"/>
        </a:defRPr>
      </a:lvl3pPr>
      <a:lvl4pPr algn="ctr" defTabSz="457200" rtl="0" eaLnBrk="0" fontAlgn="base" hangingPunct="0">
        <a:spcBef>
          <a:spcPct val="0"/>
        </a:spcBef>
        <a:spcAft>
          <a:spcPct val="0"/>
        </a:spcAft>
        <a:defRPr sz="4400">
          <a:solidFill>
            <a:schemeClr val="tx1"/>
          </a:solidFill>
          <a:latin typeface="Frutiger 55 Roman" charset="0"/>
          <a:ea typeface="ＭＳ Ｐゴシック" charset="-128"/>
          <a:cs typeface="ＭＳ Ｐゴシック" charset="-128"/>
        </a:defRPr>
      </a:lvl4pPr>
      <a:lvl5pPr algn="ctr" defTabSz="457200" rtl="0" eaLnBrk="0" fontAlgn="base" hangingPunct="0">
        <a:spcBef>
          <a:spcPct val="0"/>
        </a:spcBef>
        <a:spcAft>
          <a:spcPct val="0"/>
        </a:spcAft>
        <a:defRPr sz="4400">
          <a:solidFill>
            <a:schemeClr val="tx1"/>
          </a:solidFill>
          <a:latin typeface="Frutiger 55 Roman" charset="0"/>
          <a:ea typeface="ＭＳ Ｐゴシック" charset="-128"/>
          <a:cs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cs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cs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cs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cs typeface="ＭＳ Ｐゴシック" charset="-128"/>
        </a:defRPr>
      </a:lvl9pPr>
    </p:titleStyle>
    <p:bodyStyle>
      <a:lvl1pPr marL="342900" indent="-342900" algn="l" defTabSz="457200" rtl="0" eaLnBrk="0" fontAlgn="base" hangingPunct="0">
        <a:spcBef>
          <a:spcPct val="20000"/>
        </a:spcBef>
        <a:spcAft>
          <a:spcPct val="0"/>
        </a:spcAft>
        <a:buFont typeface="Arial" charset="0"/>
        <a:buChar char="•"/>
        <a:defRPr sz="3200" kern="1200">
          <a:solidFill>
            <a:schemeClr val="tx1"/>
          </a:solidFill>
          <a:latin typeface="Frutiger 55 Roman"/>
          <a:ea typeface="ＭＳ Ｐゴシック" charset="-128"/>
          <a:cs typeface="ＭＳ Ｐゴシック" charset="-128"/>
        </a:defRPr>
      </a:lvl1pPr>
      <a:lvl2pPr marL="742950" indent="-285750" algn="l" defTabSz="457200" rtl="0" eaLnBrk="0" fontAlgn="base" hangingPunct="0">
        <a:spcBef>
          <a:spcPct val="20000"/>
        </a:spcBef>
        <a:spcAft>
          <a:spcPct val="0"/>
        </a:spcAft>
        <a:buFont typeface="Arial" charset="0"/>
        <a:buChar char="–"/>
        <a:defRPr sz="2800" kern="1200">
          <a:solidFill>
            <a:schemeClr val="tx1"/>
          </a:solidFill>
          <a:latin typeface="Frutiger 55 Roman"/>
          <a:ea typeface="ＭＳ Ｐゴシック" charset="-128"/>
          <a:cs typeface="+mn-cs"/>
        </a:defRPr>
      </a:lvl2pPr>
      <a:lvl3pPr marL="1143000" indent="-228600" algn="l" defTabSz="457200" rtl="0" eaLnBrk="0" fontAlgn="base" hangingPunct="0">
        <a:spcBef>
          <a:spcPct val="20000"/>
        </a:spcBef>
        <a:spcAft>
          <a:spcPct val="0"/>
        </a:spcAft>
        <a:buFont typeface="Arial" charset="0"/>
        <a:buChar char="•"/>
        <a:defRPr sz="2400" kern="1200">
          <a:solidFill>
            <a:schemeClr val="tx1"/>
          </a:solidFill>
          <a:latin typeface="Frutiger 55 Roman"/>
          <a:ea typeface="ＭＳ Ｐゴシック" charset="-128"/>
          <a:cs typeface="+mn-cs"/>
        </a:defRPr>
      </a:lvl3pPr>
      <a:lvl4pPr marL="1600200" indent="-228600" algn="l" defTabSz="457200" rtl="0" eaLnBrk="0" fontAlgn="base" hangingPunct="0">
        <a:spcBef>
          <a:spcPct val="20000"/>
        </a:spcBef>
        <a:spcAft>
          <a:spcPct val="0"/>
        </a:spcAft>
        <a:buFont typeface="Arial" charset="0"/>
        <a:buChar char="–"/>
        <a:defRPr sz="2000" kern="1200">
          <a:solidFill>
            <a:schemeClr val="tx1"/>
          </a:solidFill>
          <a:latin typeface="Frutiger 55 Roman"/>
          <a:ea typeface="ＭＳ Ｐゴシック" charset="-128"/>
          <a:cs typeface="+mn-cs"/>
        </a:defRPr>
      </a:lvl4pPr>
      <a:lvl5pPr marL="2057400" indent="-228600" algn="l" defTabSz="457200" rtl="0" eaLnBrk="0" fontAlgn="base" hangingPunct="0">
        <a:spcBef>
          <a:spcPct val="20000"/>
        </a:spcBef>
        <a:spcAft>
          <a:spcPct val="0"/>
        </a:spcAft>
        <a:buFont typeface="Arial" charset="0"/>
        <a:buChar char="»"/>
        <a:defRPr sz="2000" kern="1200">
          <a:solidFill>
            <a:schemeClr val="tx1"/>
          </a:solidFill>
          <a:latin typeface="Frutiger 55 Roman"/>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47053664"/>
      </p:ext>
    </p:extLst>
  </p:cSld>
  <p:clrMap bg1="lt1" tx1="dk1" bg2="lt2" tx2="dk2" accent1="accent1" accent2="accent2" accent3="accent3" accent4="accent4" accent5="accent5" accent6="accent6" hlink="hlink" folHlink="folHlink"/>
  <p:sldLayoutIdLst>
    <p:sldLayoutId id="2147483803" r:id="rId1"/>
    <p:sldLayoutId id="2147483804" r:id="rId2"/>
    <p:sldLayoutId id="2147483805" r:id="rId3"/>
    <p:sldLayoutId id="2147483806" r:id="rId4"/>
    <p:sldLayoutId id="2147483807" r:id="rId5"/>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14.jpeg"/><Relationship Id="rId3" Type="http://schemas.openxmlformats.org/officeDocument/2006/relationships/image" Target="../media/image9.jpeg"/><Relationship Id="rId7" Type="http://schemas.openxmlformats.org/officeDocument/2006/relationships/image" Target="../media/image13.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2.jpeg"/><Relationship Id="rId5" Type="http://schemas.openxmlformats.org/officeDocument/2006/relationships/image" Target="../media/image11.jpeg"/><Relationship Id="rId4" Type="http://schemas.openxmlformats.org/officeDocument/2006/relationships/image" Target="../media/image10.jpg"/><Relationship Id="rId9" Type="http://schemas.openxmlformats.org/officeDocument/2006/relationships/image" Target="../media/image15.jpeg"/></Relationships>
</file>

<file path=ppt/slides/_rels/slide3.xml.rels><?xml version="1.0" encoding="UTF-8" standalone="yes"?>
<Relationships xmlns="http://schemas.openxmlformats.org/package/2006/relationships"><Relationship Id="rId8" Type="http://schemas.openxmlformats.org/officeDocument/2006/relationships/image" Target="../media/image21.jpeg"/><Relationship Id="rId3" Type="http://schemas.openxmlformats.org/officeDocument/2006/relationships/image" Target="../media/image16.jpeg"/><Relationship Id="rId7"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9.png"/><Relationship Id="rId11" Type="http://schemas.openxmlformats.org/officeDocument/2006/relationships/image" Target="../media/image24.tiff"/><Relationship Id="rId5" Type="http://schemas.openxmlformats.org/officeDocument/2006/relationships/image" Target="../media/image18.jpeg"/><Relationship Id="rId10" Type="http://schemas.openxmlformats.org/officeDocument/2006/relationships/image" Target="../media/image23.jpeg"/><Relationship Id="rId4" Type="http://schemas.openxmlformats.org/officeDocument/2006/relationships/image" Target="../media/image17.jpeg"/><Relationship Id="rId9" Type="http://schemas.openxmlformats.org/officeDocument/2006/relationships/image" Target="../media/image22.jp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tiff"/><Relationship Id="rId1" Type="http://schemas.openxmlformats.org/officeDocument/2006/relationships/slideLayout" Target="../slideLayouts/slideLayout2.xml"/><Relationship Id="rId5" Type="http://schemas.openxmlformats.org/officeDocument/2006/relationships/image" Target="../media/image28.tiff"/><Relationship Id="rId4" Type="http://schemas.openxmlformats.org/officeDocument/2006/relationships/image" Target="../media/image27.png"/></Relationships>
</file>

<file path=ppt/slides/_rels/slide7.xml.rels><?xml version="1.0" encoding="UTF-8" standalone="yes"?>
<Relationships xmlns="http://schemas.openxmlformats.org/package/2006/relationships"><Relationship Id="rId8" Type="http://schemas.openxmlformats.org/officeDocument/2006/relationships/image" Target="../media/image35.tiff"/><Relationship Id="rId3" Type="http://schemas.openxmlformats.org/officeDocument/2006/relationships/image" Target="../media/image30.png"/><Relationship Id="rId7" Type="http://schemas.openxmlformats.org/officeDocument/2006/relationships/image" Target="../media/image34.tiff"/><Relationship Id="rId2" Type="http://schemas.openxmlformats.org/officeDocument/2006/relationships/image" Target="../media/image29.png"/><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32.tiff"/><Relationship Id="rId4" Type="http://schemas.openxmlformats.org/officeDocument/2006/relationships/image" Target="../media/image31.png"/></Relationships>
</file>

<file path=ppt/slides/_rels/slide8.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 Id="rId9" Type="http://schemas.openxmlformats.org/officeDocument/2006/relationships/image" Target="../media/image42.png"/></Relationships>
</file>

<file path=ppt/slides/_rels/slide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4000" dirty="0"/>
              <a:t>Urban Analytics at Scale</a:t>
            </a:r>
          </a:p>
        </p:txBody>
      </p:sp>
      <p:sp>
        <p:nvSpPr>
          <p:cNvPr id="3" name="Subtitle 2"/>
          <p:cNvSpPr>
            <a:spLocks noGrp="1"/>
          </p:cNvSpPr>
          <p:nvPr>
            <p:ph type="subTitle" idx="1"/>
          </p:nvPr>
        </p:nvSpPr>
        <p:spPr/>
        <p:txBody>
          <a:bodyPr/>
          <a:lstStyle/>
          <a:p>
            <a:r>
              <a:rPr lang="en-US" sz="2400" dirty="0"/>
              <a:t>Bill Howe</a:t>
            </a:r>
          </a:p>
          <a:p>
            <a:r>
              <a:rPr lang="en-US" sz="1600" dirty="0"/>
              <a:t>Associate Professor, Information School</a:t>
            </a:r>
          </a:p>
          <a:p>
            <a:r>
              <a:rPr lang="en-US" sz="1600" dirty="0"/>
              <a:t>University of Washington</a:t>
            </a:r>
          </a:p>
          <a:p>
            <a:r>
              <a:rPr lang="en-US" sz="1600" dirty="0"/>
              <a:t>Director, Cascadia Urban Analytics Cooperative</a:t>
            </a:r>
          </a:p>
        </p:txBody>
      </p:sp>
      <p:sp>
        <p:nvSpPr>
          <p:cNvPr id="4" name="Date Placeholder 3"/>
          <p:cNvSpPr>
            <a:spLocks noGrp="1"/>
          </p:cNvSpPr>
          <p:nvPr>
            <p:ph type="dt" sz="half" idx="10"/>
          </p:nvPr>
        </p:nvSpPr>
        <p:spPr/>
        <p:txBody>
          <a:bodyPr/>
          <a:lstStyle/>
          <a:p>
            <a:fld id="{46284D85-FEAC-6D4D-ADD9-3BD8F167427A}" type="datetime1">
              <a:rPr lang="en-US" smtClean="0"/>
              <a:t>7/14/19</a:t>
            </a:fld>
            <a:endParaRPr lang="en-US"/>
          </a:p>
        </p:txBody>
      </p:sp>
      <p:sp>
        <p:nvSpPr>
          <p:cNvPr id="5" name="Footer Placeholder 4"/>
          <p:cNvSpPr>
            <a:spLocks noGrp="1"/>
          </p:cNvSpPr>
          <p:nvPr>
            <p:ph type="ftr" sz="quarter" idx="11"/>
          </p:nvPr>
        </p:nvSpPr>
        <p:spPr/>
        <p:txBody>
          <a:bodyPr/>
          <a:lstStyle/>
          <a:p>
            <a:pPr>
              <a:defRPr/>
            </a:pPr>
            <a:r>
              <a:rPr lang="en-US"/>
              <a:t>Bill Howe, UW</a:t>
            </a:r>
          </a:p>
        </p:txBody>
      </p:sp>
      <p:sp>
        <p:nvSpPr>
          <p:cNvPr id="6" name="Slide Number Placeholder 5"/>
          <p:cNvSpPr>
            <a:spLocks noGrp="1"/>
          </p:cNvSpPr>
          <p:nvPr>
            <p:ph type="sldNum" sz="quarter" idx="12"/>
          </p:nvPr>
        </p:nvSpPr>
        <p:spPr/>
        <p:txBody>
          <a:bodyPr/>
          <a:lstStyle/>
          <a:p>
            <a:fld id="{692883AC-E72C-294B-86D2-A63D5043FD85}" type="slidenum">
              <a:rPr lang="en-US"/>
              <a:pPr/>
              <a:t>1</a:t>
            </a:fld>
            <a:endParaRPr lang="en-US"/>
          </a:p>
        </p:txBody>
      </p:sp>
    </p:spTree>
    <p:extLst>
      <p:ext uri="{BB962C8B-B14F-4D97-AF65-F5344CB8AC3E}">
        <p14:creationId xmlns:p14="http://schemas.microsoft.com/office/powerpoint/2010/main" val="39782293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0EBA653B-1557-3145-9EE7-576E905BC387}"/>
              </a:ext>
            </a:extLst>
          </p:cNvPr>
          <p:cNvGrpSpPr/>
          <p:nvPr/>
        </p:nvGrpSpPr>
        <p:grpSpPr>
          <a:xfrm>
            <a:off x="2347324" y="2244525"/>
            <a:ext cx="500628" cy="1478782"/>
            <a:chOff x="1441124" y="1676400"/>
            <a:chExt cx="500628" cy="1478782"/>
          </a:xfrm>
        </p:grpSpPr>
        <p:sp>
          <p:nvSpPr>
            <p:cNvPr id="7" name="Oval 6">
              <a:extLst>
                <a:ext uri="{FF2B5EF4-FFF2-40B4-BE49-F238E27FC236}">
                  <a16:creationId xmlns:a16="http://schemas.microsoft.com/office/drawing/2014/main" id="{AF7A6E62-9A09-3E4F-B891-064A2175DAF4}"/>
                </a:ext>
              </a:extLst>
            </p:cNvPr>
            <p:cNvSpPr/>
            <p:nvPr/>
          </p:nvSpPr>
          <p:spPr>
            <a:xfrm>
              <a:off x="1447800" y="1676400"/>
              <a:ext cx="457200" cy="457200"/>
            </a:xfrm>
            <a:prstGeom prst="ellipse">
              <a:avLst/>
            </a:prstGeom>
            <a:solidFill>
              <a:schemeClr val="accent4">
                <a:alpha val="79000"/>
              </a:schemeClr>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6D7FA8A2-B1E2-6F4B-AB76-2A53E80A4DBE}"/>
                </a:ext>
              </a:extLst>
            </p:cNvPr>
            <p:cNvCxnSpPr>
              <a:cxnSpLocks/>
              <a:stCxn id="7" idx="4"/>
            </p:cNvCxnSpPr>
            <p:nvPr/>
          </p:nvCxnSpPr>
          <p:spPr>
            <a:xfrm>
              <a:off x="1676400" y="2133600"/>
              <a:ext cx="0" cy="609600"/>
            </a:xfrm>
            <a:prstGeom prst="line">
              <a:avLst/>
            </a:prstGeom>
            <a:ln>
              <a:solidFill>
                <a:schemeClr val="accent4"/>
              </a:solidFill>
            </a:ln>
            <a:effectLst/>
          </p:spPr>
          <p:style>
            <a:lnRef idx="2">
              <a:schemeClr val="accent1"/>
            </a:lnRef>
            <a:fillRef idx="0">
              <a:schemeClr val="accent1"/>
            </a:fillRef>
            <a:effectRef idx="1">
              <a:schemeClr val="accent1"/>
            </a:effectRef>
            <a:fontRef idx="minor">
              <a:schemeClr val="tx1"/>
            </a:fontRef>
          </p:style>
        </p:cxnSp>
        <p:sp>
          <p:nvSpPr>
            <p:cNvPr id="13" name="Freeform 12">
              <a:extLst>
                <a:ext uri="{FF2B5EF4-FFF2-40B4-BE49-F238E27FC236}">
                  <a16:creationId xmlns:a16="http://schemas.microsoft.com/office/drawing/2014/main" id="{37A0BD43-26CB-A849-ABE8-2959B47CB1FE}"/>
                </a:ext>
              </a:extLst>
            </p:cNvPr>
            <p:cNvSpPr/>
            <p:nvPr/>
          </p:nvSpPr>
          <p:spPr>
            <a:xfrm>
              <a:off x="1441124" y="2713055"/>
              <a:ext cx="498265" cy="442127"/>
            </a:xfrm>
            <a:custGeom>
              <a:avLst/>
              <a:gdLst>
                <a:gd name="connsiteX0" fmla="*/ 0 w 703384"/>
                <a:gd name="connsiteY0" fmla="*/ 351692 h 442127"/>
                <a:gd name="connsiteX1" fmla="*/ 351692 w 703384"/>
                <a:gd name="connsiteY1" fmla="*/ 0 h 442127"/>
                <a:gd name="connsiteX2" fmla="*/ 703384 w 703384"/>
                <a:gd name="connsiteY2" fmla="*/ 442127 h 442127"/>
                <a:gd name="connsiteX3" fmla="*/ 703384 w 703384"/>
                <a:gd name="connsiteY3" fmla="*/ 442127 h 442127"/>
                <a:gd name="connsiteX0" fmla="*/ 0 w 663191"/>
                <a:gd name="connsiteY0" fmla="*/ 432078 h 442127"/>
                <a:gd name="connsiteX1" fmla="*/ 311499 w 663191"/>
                <a:gd name="connsiteY1" fmla="*/ 0 h 442127"/>
                <a:gd name="connsiteX2" fmla="*/ 663191 w 663191"/>
                <a:gd name="connsiteY2" fmla="*/ 442127 h 442127"/>
                <a:gd name="connsiteX3" fmla="*/ 663191 w 663191"/>
                <a:gd name="connsiteY3" fmla="*/ 442127 h 442127"/>
              </a:gdLst>
              <a:ahLst/>
              <a:cxnLst>
                <a:cxn ang="0">
                  <a:pos x="connsiteX0" y="connsiteY0"/>
                </a:cxn>
                <a:cxn ang="0">
                  <a:pos x="connsiteX1" y="connsiteY1"/>
                </a:cxn>
                <a:cxn ang="0">
                  <a:pos x="connsiteX2" y="connsiteY2"/>
                </a:cxn>
                <a:cxn ang="0">
                  <a:pos x="connsiteX3" y="connsiteY3"/>
                </a:cxn>
              </a:cxnLst>
              <a:rect l="l" t="t" r="r" b="b"/>
              <a:pathLst>
                <a:path w="663191" h="442127">
                  <a:moveTo>
                    <a:pt x="0" y="432078"/>
                  </a:moveTo>
                  <a:lnTo>
                    <a:pt x="311499" y="0"/>
                  </a:lnTo>
                  <a:lnTo>
                    <a:pt x="663191" y="442127"/>
                  </a:lnTo>
                  <a:lnTo>
                    <a:pt x="663191" y="442127"/>
                  </a:lnTo>
                </a:path>
              </a:pathLst>
            </a:custGeom>
            <a:noFill/>
            <a:ln w="25400">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Freeform 13">
              <a:extLst>
                <a:ext uri="{FF2B5EF4-FFF2-40B4-BE49-F238E27FC236}">
                  <a16:creationId xmlns:a16="http://schemas.microsoft.com/office/drawing/2014/main" id="{93B09BF7-AF23-5842-A645-54EEE49E1304}"/>
                </a:ext>
              </a:extLst>
            </p:cNvPr>
            <p:cNvSpPr/>
            <p:nvPr/>
          </p:nvSpPr>
          <p:spPr>
            <a:xfrm>
              <a:off x="1443487" y="2287719"/>
              <a:ext cx="498265" cy="226881"/>
            </a:xfrm>
            <a:custGeom>
              <a:avLst/>
              <a:gdLst>
                <a:gd name="connsiteX0" fmla="*/ 0 w 703384"/>
                <a:gd name="connsiteY0" fmla="*/ 351692 h 442127"/>
                <a:gd name="connsiteX1" fmla="*/ 351692 w 703384"/>
                <a:gd name="connsiteY1" fmla="*/ 0 h 442127"/>
                <a:gd name="connsiteX2" fmla="*/ 703384 w 703384"/>
                <a:gd name="connsiteY2" fmla="*/ 442127 h 442127"/>
                <a:gd name="connsiteX3" fmla="*/ 703384 w 703384"/>
                <a:gd name="connsiteY3" fmla="*/ 442127 h 442127"/>
                <a:gd name="connsiteX0" fmla="*/ 0 w 663191"/>
                <a:gd name="connsiteY0" fmla="*/ 432078 h 442127"/>
                <a:gd name="connsiteX1" fmla="*/ 311499 w 663191"/>
                <a:gd name="connsiteY1" fmla="*/ 0 h 442127"/>
                <a:gd name="connsiteX2" fmla="*/ 663191 w 663191"/>
                <a:gd name="connsiteY2" fmla="*/ 442127 h 442127"/>
                <a:gd name="connsiteX3" fmla="*/ 663191 w 663191"/>
                <a:gd name="connsiteY3" fmla="*/ 442127 h 442127"/>
              </a:gdLst>
              <a:ahLst/>
              <a:cxnLst>
                <a:cxn ang="0">
                  <a:pos x="connsiteX0" y="connsiteY0"/>
                </a:cxn>
                <a:cxn ang="0">
                  <a:pos x="connsiteX1" y="connsiteY1"/>
                </a:cxn>
                <a:cxn ang="0">
                  <a:pos x="connsiteX2" y="connsiteY2"/>
                </a:cxn>
                <a:cxn ang="0">
                  <a:pos x="connsiteX3" y="connsiteY3"/>
                </a:cxn>
              </a:cxnLst>
              <a:rect l="l" t="t" r="r" b="b"/>
              <a:pathLst>
                <a:path w="663191" h="442127">
                  <a:moveTo>
                    <a:pt x="0" y="432078"/>
                  </a:moveTo>
                  <a:lnTo>
                    <a:pt x="311499" y="0"/>
                  </a:lnTo>
                  <a:lnTo>
                    <a:pt x="663191" y="442127"/>
                  </a:lnTo>
                  <a:lnTo>
                    <a:pt x="663191" y="442127"/>
                  </a:lnTo>
                </a:path>
              </a:pathLst>
            </a:custGeom>
            <a:noFill/>
            <a:ln w="25400">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BBA5ADCB-7B1A-694F-9483-DAB0FFC099AF}"/>
              </a:ext>
            </a:extLst>
          </p:cNvPr>
          <p:cNvGrpSpPr/>
          <p:nvPr/>
        </p:nvGrpSpPr>
        <p:grpSpPr>
          <a:xfrm>
            <a:off x="2506400" y="2267134"/>
            <a:ext cx="500628" cy="1478782"/>
            <a:chOff x="1441124" y="1676400"/>
            <a:chExt cx="500628" cy="1478782"/>
          </a:xfrm>
        </p:grpSpPr>
        <p:sp>
          <p:nvSpPr>
            <p:cNvPr id="17" name="Oval 16">
              <a:extLst>
                <a:ext uri="{FF2B5EF4-FFF2-40B4-BE49-F238E27FC236}">
                  <a16:creationId xmlns:a16="http://schemas.microsoft.com/office/drawing/2014/main" id="{99E54018-2120-3E4B-A164-C7392FAF3D60}"/>
                </a:ext>
              </a:extLst>
            </p:cNvPr>
            <p:cNvSpPr/>
            <p:nvPr/>
          </p:nvSpPr>
          <p:spPr>
            <a:xfrm>
              <a:off x="1447800" y="1676400"/>
              <a:ext cx="457200" cy="457200"/>
            </a:xfrm>
            <a:prstGeom prst="ellipse">
              <a:avLst/>
            </a:prstGeom>
            <a:solidFill>
              <a:schemeClr val="accent6">
                <a:alpha val="76000"/>
              </a:schemeClr>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B8CF34A6-FDE4-B64E-A837-2FD3578670FC}"/>
                </a:ext>
              </a:extLst>
            </p:cNvPr>
            <p:cNvCxnSpPr>
              <a:cxnSpLocks/>
              <a:stCxn id="17" idx="4"/>
            </p:cNvCxnSpPr>
            <p:nvPr/>
          </p:nvCxnSpPr>
          <p:spPr>
            <a:xfrm>
              <a:off x="1676400" y="2133600"/>
              <a:ext cx="0" cy="609600"/>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sp>
          <p:nvSpPr>
            <p:cNvPr id="19" name="Freeform 18">
              <a:extLst>
                <a:ext uri="{FF2B5EF4-FFF2-40B4-BE49-F238E27FC236}">
                  <a16:creationId xmlns:a16="http://schemas.microsoft.com/office/drawing/2014/main" id="{4456C1ED-6940-D14E-B044-96780AE9D9BF}"/>
                </a:ext>
              </a:extLst>
            </p:cNvPr>
            <p:cNvSpPr/>
            <p:nvPr/>
          </p:nvSpPr>
          <p:spPr>
            <a:xfrm>
              <a:off x="1441124" y="2713055"/>
              <a:ext cx="498265" cy="442127"/>
            </a:xfrm>
            <a:custGeom>
              <a:avLst/>
              <a:gdLst>
                <a:gd name="connsiteX0" fmla="*/ 0 w 703384"/>
                <a:gd name="connsiteY0" fmla="*/ 351692 h 442127"/>
                <a:gd name="connsiteX1" fmla="*/ 351692 w 703384"/>
                <a:gd name="connsiteY1" fmla="*/ 0 h 442127"/>
                <a:gd name="connsiteX2" fmla="*/ 703384 w 703384"/>
                <a:gd name="connsiteY2" fmla="*/ 442127 h 442127"/>
                <a:gd name="connsiteX3" fmla="*/ 703384 w 703384"/>
                <a:gd name="connsiteY3" fmla="*/ 442127 h 442127"/>
                <a:gd name="connsiteX0" fmla="*/ 0 w 663191"/>
                <a:gd name="connsiteY0" fmla="*/ 432078 h 442127"/>
                <a:gd name="connsiteX1" fmla="*/ 311499 w 663191"/>
                <a:gd name="connsiteY1" fmla="*/ 0 h 442127"/>
                <a:gd name="connsiteX2" fmla="*/ 663191 w 663191"/>
                <a:gd name="connsiteY2" fmla="*/ 442127 h 442127"/>
                <a:gd name="connsiteX3" fmla="*/ 663191 w 663191"/>
                <a:gd name="connsiteY3" fmla="*/ 442127 h 442127"/>
              </a:gdLst>
              <a:ahLst/>
              <a:cxnLst>
                <a:cxn ang="0">
                  <a:pos x="connsiteX0" y="connsiteY0"/>
                </a:cxn>
                <a:cxn ang="0">
                  <a:pos x="connsiteX1" y="connsiteY1"/>
                </a:cxn>
                <a:cxn ang="0">
                  <a:pos x="connsiteX2" y="connsiteY2"/>
                </a:cxn>
                <a:cxn ang="0">
                  <a:pos x="connsiteX3" y="connsiteY3"/>
                </a:cxn>
              </a:cxnLst>
              <a:rect l="l" t="t" r="r" b="b"/>
              <a:pathLst>
                <a:path w="663191" h="442127">
                  <a:moveTo>
                    <a:pt x="0" y="432078"/>
                  </a:moveTo>
                  <a:lnTo>
                    <a:pt x="311499" y="0"/>
                  </a:lnTo>
                  <a:lnTo>
                    <a:pt x="663191" y="442127"/>
                  </a:lnTo>
                  <a:lnTo>
                    <a:pt x="663191" y="442127"/>
                  </a:lnTo>
                </a:path>
              </a:pathLst>
            </a:custGeom>
            <a:noFill/>
            <a:ln w="25400">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Freeform 19">
              <a:extLst>
                <a:ext uri="{FF2B5EF4-FFF2-40B4-BE49-F238E27FC236}">
                  <a16:creationId xmlns:a16="http://schemas.microsoft.com/office/drawing/2014/main" id="{9A7E91C4-BD16-D748-8FE4-7F29CC59C52E}"/>
                </a:ext>
              </a:extLst>
            </p:cNvPr>
            <p:cNvSpPr/>
            <p:nvPr/>
          </p:nvSpPr>
          <p:spPr>
            <a:xfrm>
              <a:off x="1443487" y="2287719"/>
              <a:ext cx="498265" cy="226881"/>
            </a:xfrm>
            <a:custGeom>
              <a:avLst/>
              <a:gdLst>
                <a:gd name="connsiteX0" fmla="*/ 0 w 703384"/>
                <a:gd name="connsiteY0" fmla="*/ 351692 h 442127"/>
                <a:gd name="connsiteX1" fmla="*/ 351692 w 703384"/>
                <a:gd name="connsiteY1" fmla="*/ 0 h 442127"/>
                <a:gd name="connsiteX2" fmla="*/ 703384 w 703384"/>
                <a:gd name="connsiteY2" fmla="*/ 442127 h 442127"/>
                <a:gd name="connsiteX3" fmla="*/ 703384 w 703384"/>
                <a:gd name="connsiteY3" fmla="*/ 442127 h 442127"/>
                <a:gd name="connsiteX0" fmla="*/ 0 w 663191"/>
                <a:gd name="connsiteY0" fmla="*/ 432078 h 442127"/>
                <a:gd name="connsiteX1" fmla="*/ 311499 w 663191"/>
                <a:gd name="connsiteY1" fmla="*/ 0 h 442127"/>
                <a:gd name="connsiteX2" fmla="*/ 663191 w 663191"/>
                <a:gd name="connsiteY2" fmla="*/ 442127 h 442127"/>
                <a:gd name="connsiteX3" fmla="*/ 663191 w 663191"/>
                <a:gd name="connsiteY3" fmla="*/ 442127 h 442127"/>
              </a:gdLst>
              <a:ahLst/>
              <a:cxnLst>
                <a:cxn ang="0">
                  <a:pos x="connsiteX0" y="connsiteY0"/>
                </a:cxn>
                <a:cxn ang="0">
                  <a:pos x="connsiteX1" y="connsiteY1"/>
                </a:cxn>
                <a:cxn ang="0">
                  <a:pos x="connsiteX2" y="connsiteY2"/>
                </a:cxn>
                <a:cxn ang="0">
                  <a:pos x="connsiteX3" y="connsiteY3"/>
                </a:cxn>
              </a:cxnLst>
              <a:rect l="l" t="t" r="r" b="b"/>
              <a:pathLst>
                <a:path w="663191" h="442127">
                  <a:moveTo>
                    <a:pt x="0" y="432078"/>
                  </a:moveTo>
                  <a:lnTo>
                    <a:pt x="311499" y="0"/>
                  </a:lnTo>
                  <a:lnTo>
                    <a:pt x="663191" y="442127"/>
                  </a:lnTo>
                  <a:lnTo>
                    <a:pt x="663191" y="442127"/>
                  </a:lnTo>
                </a:path>
              </a:pathLst>
            </a:custGeom>
            <a:noFill/>
            <a:ln w="25400">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1" name="Rectangle 20">
            <a:extLst>
              <a:ext uri="{FF2B5EF4-FFF2-40B4-BE49-F238E27FC236}">
                <a16:creationId xmlns:a16="http://schemas.microsoft.com/office/drawing/2014/main" id="{732B7721-43ED-3046-BF6C-AEDB3241F1DA}"/>
              </a:ext>
            </a:extLst>
          </p:cNvPr>
          <p:cNvSpPr/>
          <p:nvPr/>
        </p:nvSpPr>
        <p:spPr>
          <a:xfrm>
            <a:off x="1790700" y="1981200"/>
            <a:ext cx="3535100" cy="2133600"/>
          </a:xfrm>
          <a:prstGeom prst="rect">
            <a:avLst/>
          </a:prstGeom>
          <a:no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6E68C7DF-56D8-2546-8A0D-C6BD5FD0BC41}"/>
              </a:ext>
            </a:extLst>
          </p:cNvPr>
          <p:cNvSpPr txBox="1"/>
          <p:nvPr/>
        </p:nvSpPr>
        <p:spPr>
          <a:xfrm>
            <a:off x="2938446" y="1939501"/>
            <a:ext cx="1524000" cy="369332"/>
          </a:xfrm>
          <a:prstGeom prst="rect">
            <a:avLst/>
          </a:prstGeom>
          <a:noFill/>
        </p:spPr>
        <p:txBody>
          <a:bodyPr wrap="square" rtlCol="0">
            <a:spAutoFit/>
          </a:bodyPr>
          <a:lstStyle/>
          <a:p>
            <a:r>
              <a:rPr lang="en-US" dirty="0"/>
              <a:t>City agency</a:t>
            </a:r>
          </a:p>
        </p:txBody>
      </p:sp>
      <p:sp>
        <p:nvSpPr>
          <p:cNvPr id="23" name="TextBox 22">
            <a:extLst>
              <a:ext uri="{FF2B5EF4-FFF2-40B4-BE49-F238E27FC236}">
                <a16:creationId xmlns:a16="http://schemas.microsoft.com/office/drawing/2014/main" id="{676A9D63-62CC-804B-89E8-63E3C5AAAE96}"/>
              </a:ext>
            </a:extLst>
          </p:cNvPr>
          <p:cNvSpPr txBox="1"/>
          <p:nvPr/>
        </p:nvSpPr>
        <p:spPr>
          <a:xfrm>
            <a:off x="1446277" y="4347014"/>
            <a:ext cx="1523999" cy="923330"/>
          </a:xfrm>
          <a:prstGeom prst="rect">
            <a:avLst/>
          </a:prstGeom>
          <a:noFill/>
        </p:spPr>
        <p:txBody>
          <a:bodyPr wrap="square" rtlCol="0">
            <a:spAutoFit/>
          </a:bodyPr>
          <a:lstStyle/>
          <a:p>
            <a:r>
              <a:rPr lang="en-US" b="1" dirty="0">
                <a:solidFill>
                  <a:schemeClr val="accent4"/>
                </a:solidFill>
              </a:rPr>
              <a:t>Subject matter experts</a:t>
            </a:r>
          </a:p>
        </p:txBody>
      </p:sp>
      <p:sp>
        <p:nvSpPr>
          <p:cNvPr id="24" name="TextBox 23">
            <a:extLst>
              <a:ext uri="{FF2B5EF4-FFF2-40B4-BE49-F238E27FC236}">
                <a16:creationId xmlns:a16="http://schemas.microsoft.com/office/drawing/2014/main" id="{49971D18-EC69-2D44-81B1-68B48019D273}"/>
              </a:ext>
            </a:extLst>
          </p:cNvPr>
          <p:cNvSpPr txBox="1"/>
          <p:nvPr/>
        </p:nvSpPr>
        <p:spPr>
          <a:xfrm>
            <a:off x="2596456" y="4375541"/>
            <a:ext cx="1523999" cy="646331"/>
          </a:xfrm>
          <a:prstGeom prst="rect">
            <a:avLst/>
          </a:prstGeom>
          <a:noFill/>
        </p:spPr>
        <p:txBody>
          <a:bodyPr wrap="square" rtlCol="0">
            <a:spAutoFit/>
          </a:bodyPr>
          <a:lstStyle/>
          <a:p>
            <a:r>
              <a:rPr lang="en-US" b="1" dirty="0">
                <a:solidFill>
                  <a:schemeClr val="accent6"/>
                </a:solidFill>
              </a:rPr>
              <a:t>Data scientists</a:t>
            </a:r>
          </a:p>
        </p:txBody>
      </p:sp>
    </p:spTree>
    <p:extLst>
      <p:ext uri="{BB962C8B-B14F-4D97-AF65-F5344CB8AC3E}">
        <p14:creationId xmlns:p14="http://schemas.microsoft.com/office/powerpoint/2010/main" val="10495285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D7707C30-3E25-D04C-802A-C6285B846F72}"/>
              </a:ext>
            </a:extLst>
          </p:cNvPr>
          <p:cNvGrpSpPr/>
          <p:nvPr/>
        </p:nvGrpSpPr>
        <p:grpSpPr>
          <a:xfrm>
            <a:off x="2347324" y="2244525"/>
            <a:ext cx="500628" cy="1478782"/>
            <a:chOff x="1441124" y="1676400"/>
            <a:chExt cx="500628" cy="1478782"/>
          </a:xfrm>
        </p:grpSpPr>
        <p:sp>
          <p:nvSpPr>
            <p:cNvPr id="24" name="Oval 23">
              <a:extLst>
                <a:ext uri="{FF2B5EF4-FFF2-40B4-BE49-F238E27FC236}">
                  <a16:creationId xmlns:a16="http://schemas.microsoft.com/office/drawing/2014/main" id="{6F0514E3-D60F-284D-8AD3-072F443DE861}"/>
                </a:ext>
              </a:extLst>
            </p:cNvPr>
            <p:cNvSpPr/>
            <p:nvPr/>
          </p:nvSpPr>
          <p:spPr>
            <a:xfrm>
              <a:off x="1447800" y="1676400"/>
              <a:ext cx="457200" cy="457200"/>
            </a:xfrm>
            <a:prstGeom prst="ellipse">
              <a:avLst/>
            </a:prstGeom>
            <a:solidFill>
              <a:schemeClr val="accent4">
                <a:alpha val="79000"/>
              </a:schemeClr>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5" name="Straight Connector 24">
              <a:extLst>
                <a:ext uri="{FF2B5EF4-FFF2-40B4-BE49-F238E27FC236}">
                  <a16:creationId xmlns:a16="http://schemas.microsoft.com/office/drawing/2014/main" id="{3C92D19F-A7B4-C84D-A5DB-9220DDFD1E90}"/>
                </a:ext>
              </a:extLst>
            </p:cNvPr>
            <p:cNvCxnSpPr>
              <a:cxnSpLocks/>
              <a:stCxn id="24" idx="4"/>
            </p:cNvCxnSpPr>
            <p:nvPr/>
          </p:nvCxnSpPr>
          <p:spPr>
            <a:xfrm>
              <a:off x="1676400" y="2133600"/>
              <a:ext cx="0" cy="609600"/>
            </a:xfrm>
            <a:prstGeom prst="line">
              <a:avLst/>
            </a:prstGeom>
            <a:ln>
              <a:solidFill>
                <a:schemeClr val="accent4"/>
              </a:solidFill>
            </a:ln>
            <a:effectLst/>
          </p:spPr>
          <p:style>
            <a:lnRef idx="2">
              <a:schemeClr val="accent1"/>
            </a:lnRef>
            <a:fillRef idx="0">
              <a:schemeClr val="accent1"/>
            </a:fillRef>
            <a:effectRef idx="1">
              <a:schemeClr val="accent1"/>
            </a:effectRef>
            <a:fontRef idx="minor">
              <a:schemeClr val="tx1"/>
            </a:fontRef>
          </p:style>
        </p:cxnSp>
        <p:sp>
          <p:nvSpPr>
            <p:cNvPr id="26" name="Freeform 25">
              <a:extLst>
                <a:ext uri="{FF2B5EF4-FFF2-40B4-BE49-F238E27FC236}">
                  <a16:creationId xmlns:a16="http://schemas.microsoft.com/office/drawing/2014/main" id="{493049AB-B72C-9241-AFD9-2FF0DD4FB46C}"/>
                </a:ext>
              </a:extLst>
            </p:cNvPr>
            <p:cNvSpPr/>
            <p:nvPr/>
          </p:nvSpPr>
          <p:spPr>
            <a:xfrm>
              <a:off x="1441124" y="2713055"/>
              <a:ext cx="498265" cy="442127"/>
            </a:xfrm>
            <a:custGeom>
              <a:avLst/>
              <a:gdLst>
                <a:gd name="connsiteX0" fmla="*/ 0 w 703384"/>
                <a:gd name="connsiteY0" fmla="*/ 351692 h 442127"/>
                <a:gd name="connsiteX1" fmla="*/ 351692 w 703384"/>
                <a:gd name="connsiteY1" fmla="*/ 0 h 442127"/>
                <a:gd name="connsiteX2" fmla="*/ 703384 w 703384"/>
                <a:gd name="connsiteY2" fmla="*/ 442127 h 442127"/>
                <a:gd name="connsiteX3" fmla="*/ 703384 w 703384"/>
                <a:gd name="connsiteY3" fmla="*/ 442127 h 442127"/>
                <a:gd name="connsiteX0" fmla="*/ 0 w 663191"/>
                <a:gd name="connsiteY0" fmla="*/ 432078 h 442127"/>
                <a:gd name="connsiteX1" fmla="*/ 311499 w 663191"/>
                <a:gd name="connsiteY1" fmla="*/ 0 h 442127"/>
                <a:gd name="connsiteX2" fmla="*/ 663191 w 663191"/>
                <a:gd name="connsiteY2" fmla="*/ 442127 h 442127"/>
                <a:gd name="connsiteX3" fmla="*/ 663191 w 663191"/>
                <a:gd name="connsiteY3" fmla="*/ 442127 h 442127"/>
              </a:gdLst>
              <a:ahLst/>
              <a:cxnLst>
                <a:cxn ang="0">
                  <a:pos x="connsiteX0" y="connsiteY0"/>
                </a:cxn>
                <a:cxn ang="0">
                  <a:pos x="connsiteX1" y="connsiteY1"/>
                </a:cxn>
                <a:cxn ang="0">
                  <a:pos x="connsiteX2" y="connsiteY2"/>
                </a:cxn>
                <a:cxn ang="0">
                  <a:pos x="connsiteX3" y="connsiteY3"/>
                </a:cxn>
              </a:cxnLst>
              <a:rect l="l" t="t" r="r" b="b"/>
              <a:pathLst>
                <a:path w="663191" h="442127">
                  <a:moveTo>
                    <a:pt x="0" y="432078"/>
                  </a:moveTo>
                  <a:lnTo>
                    <a:pt x="311499" y="0"/>
                  </a:lnTo>
                  <a:lnTo>
                    <a:pt x="663191" y="442127"/>
                  </a:lnTo>
                  <a:lnTo>
                    <a:pt x="663191" y="442127"/>
                  </a:lnTo>
                </a:path>
              </a:pathLst>
            </a:custGeom>
            <a:noFill/>
            <a:ln w="25400">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Freeform 26">
              <a:extLst>
                <a:ext uri="{FF2B5EF4-FFF2-40B4-BE49-F238E27FC236}">
                  <a16:creationId xmlns:a16="http://schemas.microsoft.com/office/drawing/2014/main" id="{4FC0AD8E-0A7B-F241-92C2-1BF9F2605DE8}"/>
                </a:ext>
              </a:extLst>
            </p:cNvPr>
            <p:cNvSpPr/>
            <p:nvPr/>
          </p:nvSpPr>
          <p:spPr>
            <a:xfrm>
              <a:off x="1443487" y="2287719"/>
              <a:ext cx="498265" cy="226881"/>
            </a:xfrm>
            <a:custGeom>
              <a:avLst/>
              <a:gdLst>
                <a:gd name="connsiteX0" fmla="*/ 0 w 703384"/>
                <a:gd name="connsiteY0" fmla="*/ 351692 h 442127"/>
                <a:gd name="connsiteX1" fmla="*/ 351692 w 703384"/>
                <a:gd name="connsiteY1" fmla="*/ 0 h 442127"/>
                <a:gd name="connsiteX2" fmla="*/ 703384 w 703384"/>
                <a:gd name="connsiteY2" fmla="*/ 442127 h 442127"/>
                <a:gd name="connsiteX3" fmla="*/ 703384 w 703384"/>
                <a:gd name="connsiteY3" fmla="*/ 442127 h 442127"/>
                <a:gd name="connsiteX0" fmla="*/ 0 w 663191"/>
                <a:gd name="connsiteY0" fmla="*/ 432078 h 442127"/>
                <a:gd name="connsiteX1" fmla="*/ 311499 w 663191"/>
                <a:gd name="connsiteY1" fmla="*/ 0 h 442127"/>
                <a:gd name="connsiteX2" fmla="*/ 663191 w 663191"/>
                <a:gd name="connsiteY2" fmla="*/ 442127 h 442127"/>
                <a:gd name="connsiteX3" fmla="*/ 663191 w 663191"/>
                <a:gd name="connsiteY3" fmla="*/ 442127 h 442127"/>
              </a:gdLst>
              <a:ahLst/>
              <a:cxnLst>
                <a:cxn ang="0">
                  <a:pos x="connsiteX0" y="connsiteY0"/>
                </a:cxn>
                <a:cxn ang="0">
                  <a:pos x="connsiteX1" y="connsiteY1"/>
                </a:cxn>
                <a:cxn ang="0">
                  <a:pos x="connsiteX2" y="connsiteY2"/>
                </a:cxn>
                <a:cxn ang="0">
                  <a:pos x="connsiteX3" y="connsiteY3"/>
                </a:cxn>
              </a:cxnLst>
              <a:rect l="l" t="t" r="r" b="b"/>
              <a:pathLst>
                <a:path w="663191" h="442127">
                  <a:moveTo>
                    <a:pt x="0" y="432078"/>
                  </a:moveTo>
                  <a:lnTo>
                    <a:pt x="311499" y="0"/>
                  </a:lnTo>
                  <a:lnTo>
                    <a:pt x="663191" y="442127"/>
                  </a:lnTo>
                  <a:lnTo>
                    <a:pt x="663191" y="442127"/>
                  </a:lnTo>
                </a:path>
              </a:pathLst>
            </a:custGeom>
            <a:noFill/>
            <a:ln w="25400">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8" name="Group 27">
            <a:extLst>
              <a:ext uri="{FF2B5EF4-FFF2-40B4-BE49-F238E27FC236}">
                <a16:creationId xmlns:a16="http://schemas.microsoft.com/office/drawing/2014/main" id="{F0C8CA2F-A7FF-D945-9611-6E83930FAF72}"/>
              </a:ext>
            </a:extLst>
          </p:cNvPr>
          <p:cNvGrpSpPr/>
          <p:nvPr/>
        </p:nvGrpSpPr>
        <p:grpSpPr>
          <a:xfrm>
            <a:off x="4321686" y="2314620"/>
            <a:ext cx="500628" cy="1478782"/>
            <a:chOff x="1441124" y="1676400"/>
            <a:chExt cx="500628" cy="1478782"/>
          </a:xfrm>
        </p:grpSpPr>
        <p:sp>
          <p:nvSpPr>
            <p:cNvPr id="29" name="Oval 28">
              <a:extLst>
                <a:ext uri="{FF2B5EF4-FFF2-40B4-BE49-F238E27FC236}">
                  <a16:creationId xmlns:a16="http://schemas.microsoft.com/office/drawing/2014/main" id="{D01A7EB9-9D11-2A4A-AB63-8DCEFEC3EA9F}"/>
                </a:ext>
              </a:extLst>
            </p:cNvPr>
            <p:cNvSpPr/>
            <p:nvPr/>
          </p:nvSpPr>
          <p:spPr>
            <a:xfrm>
              <a:off x="1447800" y="1676400"/>
              <a:ext cx="457200" cy="457200"/>
            </a:xfrm>
            <a:prstGeom prst="ellipse">
              <a:avLst/>
            </a:prstGeom>
            <a:solidFill>
              <a:schemeClr val="accent6">
                <a:alpha val="76000"/>
              </a:schemeClr>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0" name="Straight Connector 29">
              <a:extLst>
                <a:ext uri="{FF2B5EF4-FFF2-40B4-BE49-F238E27FC236}">
                  <a16:creationId xmlns:a16="http://schemas.microsoft.com/office/drawing/2014/main" id="{02DE8DCB-1053-7543-A5E8-0D89B1410BE8}"/>
                </a:ext>
              </a:extLst>
            </p:cNvPr>
            <p:cNvCxnSpPr>
              <a:cxnSpLocks/>
              <a:stCxn id="29" idx="4"/>
            </p:cNvCxnSpPr>
            <p:nvPr/>
          </p:nvCxnSpPr>
          <p:spPr>
            <a:xfrm>
              <a:off x="1676400" y="2133600"/>
              <a:ext cx="0" cy="609600"/>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sp>
          <p:nvSpPr>
            <p:cNvPr id="31" name="Freeform 30">
              <a:extLst>
                <a:ext uri="{FF2B5EF4-FFF2-40B4-BE49-F238E27FC236}">
                  <a16:creationId xmlns:a16="http://schemas.microsoft.com/office/drawing/2014/main" id="{5D3ED0E2-7A8B-224D-93CE-91DF7F932A06}"/>
                </a:ext>
              </a:extLst>
            </p:cNvPr>
            <p:cNvSpPr/>
            <p:nvPr/>
          </p:nvSpPr>
          <p:spPr>
            <a:xfrm>
              <a:off x="1441124" y="2713055"/>
              <a:ext cx="498265" cy="442127"/>
            </a:xfrm>
            <a:custGeom>
              <a:avLst/>
              <a:gdLst>
                <a:gd name="connsiteX0" fmla="*/ 0 w 703384"/>
                <a:gd name="connsiteY0" fmla="*/ 351692 h 442127"/>
                <a:gd name="connsiteX1" fmla="*/ 351692 w 703384"/>
                <a:gd name="connsiteY1" fmla="*/ 0 h 442127"/>
                <a:gd name="connsiteX2" fmla="*/ 703384 w 703384"/>
                <a:gd name="connsiteY2" fmla="*/ 442127 h 442127"/>
                <a:gd name="connsiteX3" fmla="*/ 703384 w 703384"/>
                <a:gd name="connsiteY3" fmla="*/ 442127 h 442127"/>
                <a:gd name="connsiteX0" fmla="*/ 0 w 663191"/>
                <a:gd name="connsiteY0" fmla="*/ 432078 h 442127"/>
                <a:gd name="connsiteX1" fmla="*/ 311499 w 663191"/>
                <a:gd name="connsiteY1" fmla="*/ 0 h 442127"/>
                <a:gd name="connsiteX2" fmla="*/ 663191 w 663191"/>
                <a:gd name="connsiteY2" fmla="*/ 442127 h 442127"/>
                <a:gd name="connsiteX3" fmla="*/ 663191 w 663191"/>
                <a:gd name="connsiteY3" fmla="*/ 442127 h 442127"/>
              </a:gdLst>
              <a:ahLst/>
              <a:cxnLst>
                <a:cxn ang="0">
                  <a:pos x="connsiteX0" y="connsiteY0"/>
                </a:cxn>
                <a:cxn ang="0">
                  <a:pos x="connsiteX1" y="connsiteY1"/>
                </a:cxn>
                <a:cxn ang="0">
                  <a:pos x="connsiteX2" y="connsiteY2"/>
                </a:cxn>
                <a:cxn ang="0">
                  <a:pos x="connsiteX3" y="connsiteY3"/>
                </a:cxn>
              </a:cxnLst>
              <a:rect l="l" t="t" r="r" b="b"/>
              <a:pathLst>
                <a:path w="663191" h="442127">
                  <a:moveTo>
                    <a:pt x="0" y="432078"/>
                  </a:moveTo>
                  <a:lnTo>
                    <a:pt x="311499" y="0"/>
                  </a:lnTo>
                  <a:lnTo>
                    <a:pt x="663191" y="442127"/>
                  </a:lnTo>
                  <a:lnTo>
                    <a:pt x="663191" y="442127"/>
                  </a:lnTo>
                </a:path>
              </a:pathLst>
            </a:custGeom>
            <a:noFill/>
            <a:ln w="25400">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Freeform 31">
              <a:extLst>
                <a:ext uri="{FF2B5EF4-FFF2-40B4-BE49-F238E27FC236}">
                  <a16:creationId xmlns:a16="http://schemas.microsoft.com/office/drawing/2014/main" id="{18B66D55-02E2-5249-AE4A-A0769AC4987D}"/>
                </a:ext>
              </a:extLst>
            </p:cNvPr>
            <p:cNvSpPr/>
            <p:nvPr/>
          </p:nvSpPr>
          <p:spPr>
            <a:xfrm>
              <a:off x="1443487" y="2287719"/>
              <a:ext cx="498265" cy="226881"/>
            </a:xfrm>
            <a:custGeom>
              <a:avLst/>
              <a:gdLst>
                <a:gd name="connsiteX0" fmla="*/ 0 w 703384"/>
                <a:gd name="connsiteY0" fmla="*/ 351692 h 442127"/>
                <a:gd name="connsiteX1" fmla="*/ 351692 w 703384"/>
                <a:gd name="connsiteY1" fmla="*/ 0 h 442127"/>
                <a:gd name="connsiteX2" fmla="*/ 703384 w 703384"/>
                <a:gd name="connsiteY2" fmla="*/ 442127 h 442127"/>
                <a:gd name="connsiteX3" fmla="*/ 703384 w 703384"/>
                <a:gd name="connsiteY3" fmla="*/ 442127 h 442127"/>
                <a:gd name="connsiteX0" fmla="*/ 0 w 663191"/>
                <a:gd name="connsiteY0" fmla="*/ 432078 h 442127"/>
                <a:gd name="connsiteX1" fmla="*/ 311499 w 663191"/>
                <a:gd name="connsiteY1" fmla="*/ 0 h 442127"/>
                <a:gd name="connsiteX2" fmla="*/ 663191 w 663191"/>
                <a:gd name="connsiteY2" fmla="*/ 442127 h 442127"/>
                <a:gd name="connsiteX3" fmla="*/ 663191 w 663191"/>
                <a:gd name="connsiteY3" fmla="*/ 442127 h 442127"/>
              </a:gdLst>
              <a:ahLst/>
              <a:cxnLst>
                <a:cxn ang="0">
                  <a:pos x="connsiteX0" y="connsiteY0"/>
                </a:cxn>
                <a:cxn ang="0">
                  <a:pos x="connsiteX1" y="connsiteY1"/>
                </a:cxn>
                <a:cxn ang="0">
                  <a:pos x="connsiteX2" y="connsiteY2"/>
                </a:cxn>
                <a:cxn ang="0">
                  <a:pos x="connsiteX3" y="connsiteY3"/>
                </a:cxn>
              </a:cxnLst>
              <a:rect l="l" t="t" r="r" b="b"/>
              <a:pathLst>
                <a:path w="663191" h="442127">
                  <a:moveTo>
                    <a:pt x="0" y="432078"/>
                  </a:moveTo>
                  <a:lnTo>
                    <a:pt x="311499" y="0"/>
                  </a:lnTo>
                  <a:lnTo>
                    <a:pt x="663191" y="442127"/>
                  </a:lnTo>
                  <a:lnTo>
                    <a:pt x="663191" y="442127"/>
                  </a:lnTo>
                </a:path>
              </a:pathLst>
            </a:custGeom>
            <a:noFill/>
            <a:ln w="25400">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3" name="Rectangle 32">
            <a:extLst>
              <a:ext uri="{FF2B5EF4-FFF2-40B4-BE49-F238E27FC236}">
                <a16:creationId xmlns:a16="http://schemas.microsoft.com/office/drawing/2014/main" id="{220B29C8-A57A-824B-8B57-B2D5ED81B413}"/>
              </a:ext>
            </a:extLst>
          </p:cNvPr>
          <p:cNvSpPr/>
          <p:nvPr/>
        </p:nvSpPr>
        <p:spPr>
          <a:xfrm>
            <a:off x="1790700" y="1981200"/>
            <a:ext cx="3535100" cy="2133600"/>
          </a:xfrm>
          <a:prstGeom prst="rect">
            <a:avLst/>
          </a:prstGeom>
          <a:no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1BE999D1-ACC7-9943-8C14-1BFE5FF95BAA}"/>
              </a:ext>
            </a:extLst>
          </p:cNvPr>
          <p:cNvSpPr txBox="1"/>
          <p:nvPr/>
        </p:nvSpPr>
        <p:spPr>
          <a:xfrm>
            <a:off x="2938446" y="1939501"/>
            <a:ext cx="1524000" cy="369332"/>
          </a:xfrm>
          <a:prstGeom prst="rect">
            <a:avLst/>
          </a:prstGeom>
          <a:noFill/>
        </p:spPr>
        <p:txBody>
          <a:bodyPr wrap="square" rtlCol="0">
            <a:spAutoFit/>
          </a:bodyPr>
          <a:lstStyle/>
          <a:p>
            <a:r>
              <a:rPr lang="en-US" dirty="0"/>
              <a:t>City agency</a:t>
            </a:r>
          </a:p>
        </p:txBody>
      </p:sp>
      <p:sp>
        <p:nvSpPr>
          <p:cNvPr id="35" name="TextBox 34">
            <a:extLst>
              <a:ext uri="{FF2B5EF4-FFF2-40B4-BE49-F238E27FC236}">
                <a16:creationId xmlns:a16="http://schemas.microsoft.com/office/drawing/2014/main" id="{2A9E4B65-AF8B-BB48-B755-D90C0CBF6EFD}"/>
              </a:ext>
            </a:extLst>
          </p:cNvPr>
          <p:cNvSpPr txBox="1"/>
          <p:nvPr/>
        </p:nvSpPr>
        <p:spPr>
          <a:xfrm>
            <a:off x="1446277" y="4347014"/>
            <a:ext cx="1523999" cy="923330"/>
          </a:xfrm>
          <a:prstGeom prst="rect">
            <a:avLst/>
          </a:prstGeom>
          <a:noFill/>
        </p:spPr>
        <p:txBody>
          <a:bodyPr wrap="square" rtlCol="0">
            <a:spAutoFit/>
          </a:bodyPr>
          <a:lstStyle/>
          <a:p>
            <a:r>
              <a:rPr lang="en-US" b="1" dirty="0">
                <a:solidFill>
                  <a:schemeClr val="accent4"/>
                </a:solidFill>
              </a:rPr>
              <a:t>Subject matter experts</a:t>
            </a:r>
          </a:p>
        </p:txBody>
      </p:sp>
      <p:sp>
        <p:nvSpPr>
          <p:cNvPr id="36" name="TextBox 35">
            <a:extLst>
              <a:ext uri="{FF2B5EF4-FFF2-40B4-BE49-F238E27FC236}">
                <a16:creationId xmlns:a16="http://schemas.microsoft.com/office/drawing/2014/main" id="{9A32B24C-68D7-C34C-B70D-341D9B759D94}"/>
              </a:ext>
            </a:extLst>
          </p:cNvPr>
          <p:cNvSpPr txBox="1"/>
          <p:nvPr/>
        </p:nvSpPr>
        <p:spPr>
          <a:xfrm>
            <a:off x="4604018" y="4485513"/>
            <a:ext cx="1523999" cy="646331"/>
          </a:xfrm>
          <a:prstGeom prst="rect">
            <a:avLst/>
          </a:prstGeom>
          <a:noFill/>
        </p:spPr>
        <p:txBody>
          <a:bodyPr wrap="square" rtlCol="0">
            <a:spAutoFit/>
          </a:bodyPr>
          <a:lstStyle/>
          <a:p>
            <a:r>
              <a:rPr lang="en-US" b="1" dirty="0">
                <a:solidFill>
                  <a:schemeClr val="accent6"/>
                </a:solidFill>
              </a:rPr>
              <a:t>Data scientists</a:t>
            </a:r>
          </a:p>
        </p:txBody>
      </p:sp>
    </p:spTree>
    <p:extLst>
      <p:ext uri="{BB962C8B-B14F-4D97-AF65-F5344CB8AC3E}">
        <p14:creationId xmlns:p14="http://schemas.microsoft.com/office/powerpoint/2010/main" val="29713122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2E04A443-A00C-3D4B-905D-8EE69BE9877C}"/>
              </a:ext>
            </a:extLst>
          </p:cNvPr>
          <p:cNvGrpSpPr/>
          <p:nvPr/>
        </p:nvGrpSpPr>
        <p:grpSpPr>
          <a:xfrm>
            <a:off x="2347324" y="2244525"/>
            <a:ext cx="500628" cy="1478782"/>
            <a:chOff x="1441124" y="1676400"/>
            <a:chExt cx="500628" cy="1478782"/>
          </a:xfrm>
        </p:grpSpPr>
        <p:sp>
          <p:nvSpPr>
            <p:cNvPr id="23" name="Oval 22">
              <a:extLst>
                <a:ext uri="{FF2B5EF4-FFF2-40B4-BE49-F238E27FC236}">
                  <a16:creationId xmlns:a16="http://schemas.microsoft.com/office/drawing/2014/main" id="{D84CBE72-8535-0841-8262-7A4563DD2FE2}"/>
                </a:ext>
              </a:extLst>
            </p:cNvPr>
            <p:cNvSpPr/>
            <p:nvPr/>
          </p:nvSpPr>
          <p:spPr>
            <a:xfrm>
              <a:off x="1447800" y="1676400"/>
              <a:ext cx="457200" cy="457200"/>
            </a:xfrm>
            <a:prstGeom prst="ellipse">
              <a:avLst/>
            </a:prstGeom>
            <a:solidFill>
              <a:schemeClr val="accent4">
                <a:alpha val="79000"/>
              </a:schemeClr>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BDA2B4F4-82DB-184E-BC71-4E5A3E9E63DA}"/>
                </a:ext>
              </a:extLst>
            </p:cNvPr>
            <p:cNvCxnSpPr>
              <a:cxnSpLocks/>
              <a:stCxn id="23" idx="4"/>
            </p:cNvCxnSpPr>
            <p:nvPr/>
          </p:nvCxnSpPr>
          <p:spPr>
            <a:xfrm>
              <a:off x="1676400" y="2133600"/>
              <a:ext cx="0" cy="609600"/>
            </a:xfrm>
            <a:prstGeom prst="line">
              <a:avLst/>
            </a:prstGeom>
            <a:ln>
              <a:solidFill>
                <a:schemeClr val="accent4"/>
              </a:solidFill>
            </a:ln>
            <a:effectLst/>
          </p:spPr>
          <p:style>
            <a:lnRef idx="2">
              <a:schemeClr val="accent1"/>
            </a:lnRef>
            <a:fillRef idx="0">
              <a:schemeClr val="accent1"/>
            </a:fillRef>
            <a:effectRef idx="1">
              <a:schemeClr val="accent1"/>
            </a:effectRef>
            <a:fontRef idx="minor">
              <a:schemeClr val="tx1"/>
            </a:fontRef>
          </p:style>
        </p:cxnSp>
        <p:sp>
          <p:nvSpPr>
            <p:cNvPr id="25" name="Freeform 24">
              <a:extLst>
                <a:ext uri="{FF2B5EF4-FFF2-40B4-BE49-F238E27FC236}">
                  <a16:creationId xmlns:a16="http://schemas.microsoft.com/office/drawing/2014/main" id="{65D8EDEA-3861-0743-ADCE-433390230B36}"/>
                </a:ext>
              </a:extLst>
            </p:cNvPr>
            <p:cNvSpPr/>
            <p:nvPr/>
          </p:nvSpPr>
          <p:spPr>
            <a:xfrm>
              <a:off x="1441124" y="2713055"/>
              <a:ext cx="498265" cy="442127"/>
            </a:xfrm>
            <a:custGeom>
              <a:avLst/>
              <a:gdLst>
                <a:gd name="connsiteX0" fmla="*/ 0 w 703384"/>
                <a:gd name="connsiteY0" fmla="*/ 351692 h 442127"/>
                <a:gd name="connsiteX1" fmla="*/ 351692 w 703384"/>
                <a:gd name="connsiteY1" fmla="*/ 0 h 442127"/>
                <a:gd name="connsiteX2" fmla="*/ 703384 w 703384"/>
                <a:gd name="connsiteY2" fmla="*/ 442127 h 442127"/>
                <a:gd name="connsiteX3" fmla="*/ 703384 w 703384"/>
                <a:gd name="connsiteY3" fmla="*/ 442127 h 442127"/>
                <a:gd name="connsiteX0" fmla="*/ 0 w 663191"/>
                <a:gd name="connsiteY0" fmla="*/ 432078 h 442127"/>
                <a:gd name="connsiteX1" fmla="*/ 311499 w 663191"/>
                <a:gd name="connsiteY1" fmla="*/ 0 h 442127"/>
                <a:gd name="connsiteX2" fmla="*/ 663191 w 663191"/>
                <a:gd name="connsiteY2" fmla="*/ 442127 h 442127"/>
                <a:gd name="connsiteX3" fmla="*/ 663191 w 663191"/>
                <a:gd name="connsiteY3" fmla="*/ 442127 h 442127"/>
              </a:gdLst>
              <a:ahLst/>
              <a:cxnLst>
                <a:cxn ang="0">
                  <a:pos x="connsiteX0" y="connsiteY0"/>
                </a:cxn>
                <a:cxn ang="0">
                  <a:pos x="connsiteX1" y="connsiteY1"/>
                </a:cxn>
                <a:cxn ang="0">
                  <a:pos x="connsiteX2" y="connsiteY2"/>
                </a:cxn>
                <a:cxn ang="0">
                  <a:pos x="connsiteX3" y="connsiteY3"/>
                </a:cxn>
              </a:cxnLst>
              <a:rect l="l" t="t" r="r" b="b"/>
              <a:pathLst>
                <a:path w="663191" h="442127">
                  <a:moveTo>
                    <a:pt x="0" y="432078"/>
                  </a:moveTo>
                  <a:lnTo>
                    <a:pt x="311499" y="0"/>
                  </a:lnTo>
                  <a:lnTo>
                    <a:pt x="663191" y="442127"/>
                  </a:lnTo>
                  <a:lnTo>
                    <a:pt x="663191" y="442127"/>
                  </a:lnTo>
                </a:path>
              </a:pathLst>
            </a:custGeom>
            <a:noFill/>
            <a:ln w="25400">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Freeform 25">
              <a:extLst>
                <a:ext uri="{FF2B5EF4-FFF2-40B4-BE49-F238E27FC236}">
                  <a16:creationId xmlns:a16="http://schemas.microsoft.com/office/drawing/2014/main" id="{8F10B270-49EB-5E4A-9165-58D13A953B7E}"/>
                </a:ext>
              </a:extLst>
            </p:cNvPr>
            <p:cNvSpPr/>
            <p:nvPr/>
          </p:nvSpPr>
          <p:spPr>
            <a:xfrm>
              <a:off x="1443487" y="2287719"/>
              <a:ext cx="498265" cy="226881"/>
            </a:xfrm>
            <a:custGeom>
              <a:avLst/>
              <a:gdLst>
                <a:gd name="connsiteX0" fmla="*/ 0 w 703384"/>
                <a:gd name="connsiteY0" fmla="*/ 351692 h 442127"/>
                <a:gd name="connsiteX1" fmla="*/ 351692 w 703384"/>
                <a:gd name="connsiteY1" fmla="*/ 0 h 442127"/>
                <a:gd name="connsiteX2" fmla="*/ 703384 w 703384"/>
                <a:gd name="connsiteY2" fmla="*/ 442127 h 442127"/>
                <a:gd name="connsiteX3" fmla="*/ 703384 w 703384"/>
                <a:gd name="connsiteY3" fmla="*/ 442127 h 442127"/>
                <a:gd name="connsiteX0" fmla="*/ 0 w 663191"/>
                <a:gd name="connsiteY0" fmla="*/ 432078 h 442127"/>
                <a:gd name="connsiteX1" fmla="*/ 311499 w 663191"/>
                <a:gd name="connsiteY1" fmla="*/ 0 h 442127"/>
                <a:gd name="connsiteX2" fmla="*/ 663191 w 663191"/>
                <a:gd name="connsiteY2" fmla="*/ 442127 h 442127"/>
                <a:gd name="connsiteX3" fmla="*/ 663191 w 663191"/>
                <a:gd name="connsiteY3" fmla="*/ 442127 h 442127"/>
              </a:gdLst>
              <a:ahLst/>
              <a:cxnLst>
                <a:cxn ang="0">
                  <a:pos x="connsiteX0" y="connsiteY0"/>
                </a:cxn>
                <a:cxn ang="0">
                  <a:pos x="connsiteX1" y="connsiteY1"/>
                </a:cxn>
                <a:cxn ang="0">
                  <a:pos x="connsiteX2" y="connsiteY2"/>
                </a:cxn>
                <a:cxn ang="0">
                  <a:pos x="connsiteX3" y="connsiteY3"/>
                </a:cxn>
              </a:cxnLst>
              <a:rect l="l" t="t" r="r" b="b"/>
              <a:pathLst>
                <a:path w="663191" h="442127">
                  <a:moveTo>
                    <a:pt x="0" y="432078"/>
                  </a:moveTo>
                  <a:lnTo>
                    <a:pt x="311499" y="0"/>
                  </a:lnTo>
                  <a:lnTo>
                    <a:pt x="663191" y="442127"/>
                  </a:lnTo>
                  <a:lnTo>
                    <a:pt x="663191" y="442127"/>
                  </a:lnTo>
                </a:path>
              </a:pathLst>
            </a:custGeom>
            <a:noFill/>
            <a:ln w="25400">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7" name="Group 26">
            <a:extLst>
              <a:ext uri="{FF2B5EF4-FFF2-40B4-BE49-F238E27FC236}">
                <a16:creationId xmlns:a16="http://schemas.microsoft.com/office/drawing/2014/main" id="{1BCAB555-9EB7-9349-9E01-668C29AD0FE9}"/>
              </a:ext>
            </a:extLst>
          </p:cNvPr>
          <p:cNvGrpSpPr/>
          <p:nvPr/>
        </p:nvGrpSpPr>
        <p:grpSpPr>
          <a:xfrm>
            <a:off x="6504807" y="2307943"/>
            <a:ext cx="500628" cy="1478782"/>
            <a:chOff x="1441124" y="1676400"/>
            <a:chExt cx="500628" cy="1478782"/>
          </a:xfrm>
        </p:grpSpPr>
        <p:sp>
          <p:nvSpPr>
            <p:cNvPr id="28" name="Oval 27">
              <a:extLst>
                <a:ext uri="{FF2B5EF4-FFF2-40B4-BE49-F238E27FC236}">
                  <a16:creationId xmlns:a16="http://schemas.microsoft.com/office/drawing/2014/main" id="{C122B18A-DCB5-1848-8EE2-E48E07D59AF7}"/>
                </a:ext>
              </a:extLst>
            </p:cNvPr>
            <p:cNvSpPr/>
            <p:nvPr/>
          </p:nvSpPr>
          <p:spPr>
            <a:xfrm>
              <a:off x="1447800" y="1676400"/>
              <a:ext cx="457200" cy="457200"/>
            </a:xfrm>
            <a:prstGeom prst="ellipse">
              <a:avLst/>
            </a:prstGeom>
            <a:solidFill>
              <a:schemeClr val="accent6">
                <a:alpha val="76000"/>
              </a:schemeClr>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9" name="Straight Connector 28">
              <a:extLst>
                <a:ext uri="{FF2B5EF4-FFF2-40B4-BE49-F238E27FC236}">
                  <a16:creationId xmlns:a16="http://schemas.microsoft.com/office/drawing/2014/main" id="{30CE8C39-7352-AB4C-A0B1-608A5940344F}"/>
                </a:ext>
              </a:extLst>
            </p:cNvPr>
            <p:cNvCxnSpPr>
              <a:cxnSpLocks/>
              <a:stCxn id="28" idx="4"/>
            </p:cNvCxnSpPr>
            <p:nvPr/>
          </p:nvCxnSpPr>
          <p:spPr>
            <a:xfrm>
              <a:off x="1676400" y="2133600"/>
              <a:ext cx="0" cy="609600"/>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sp>
          <p:nvSpPr>
            <p:cNvPr id="30" name="Freeform 29">
              <a:extLst>
                <a:ext uri="{FF2B5EF4-FFF2-40B4-BE49-F238E27FC236}">
                  <a16:creationId xmlns:a16="http://schemas.microsoft.com/office/drawing/2014/main" id="{D1787BF4-33B0-6A42-8CA3-72ECB1177771}"/>
                </a:ext>
              </a:extLst>
            </p:cNvPr>
            <p:cNvSpPr/>
            <p:nvPr/>
          </p:nvSpPr>
          <p:spPr>
            <a:xfrm>
              <a:off x="1441124" y="2713055"/>
              <a:ext cx="498265" cy="442127"/>
            </a:xfrm>
            <a:custGeom>
              <a:avLst/>
              <a:gdLst>
                <a:gd name="connsiteX0" fmla="*/ 0 w 703384"/>
                <a:gd name="connsiteY0" fmla="*/ 351692 h 442127"/>
                <a:gd name="connsiteX1" fmla="*/ 351692 w 703384"/>
                <a:gd name="connsiteY1" fmla="*/ 0 h 442127"/>
                <a:gd name="connsiteX2" fmla="*/ 703384 w 703384"/>
                <a:gd name="connsiteY2" fmla="*/ 442127 h 442127"/>
                <a:gd name="connsiteX3" fmla="*/ 703384 w 703384"/>
                <a:gd name="connsiteY3" fmla="*/ 442127 h 442127"/>
                <a:gd name="connsiteX0" fmla="*/ 0 w 663191"/>
                <a:gd name="connsiteY0" fmla="*/ 432078 h 442127"/>
                <a:gd name="connsiteX1" fmla="*/ 311499 w 663191"/>
                <a:gd name="connsiteY1" fmla="*/ 0 h 442127"/>
                <a:gd name="connsiteX2" fmla="*/ 663191 w 663191"/>
                <a:gd name="connsiteY2" fmla="*/ 442127 h 442127"/>
                <a:gd name="connsiteX3" fmla="*/ 663191 w 663191"/>
                <a:gd name="connsiteY3" fmla="*/ 442127 h 442127"/>
              </a:gdLst>
              <a:ahLst/>
              <a:cxnLst>
                <a:cxn ang="0">
                  <a:pos x="connsiteX0" y="connsiteY0"/>
                </a:cxn>
                <a:cxn ang="0">
                  <a:pos x="connsiteX1" y="connsiteY1"/>
                </a:cxn>
                <a:cxn ang="0">
                  <a:pos x="connsiteX2" y="connsiteY2"/>
                </a:cxn>
                <a:cxn ang="0">
                  <a:pos x="connsiteX3" y="connsiteY3"/>
                </a:cxn>
              </a:cxnLst>
              <a:rect l="l" t="t" r="r" b="b"/>
              <a:pathLst>
                <a:path w="663191" h="442127">
                  <a:moveTo>
                    <a:pt x="0" y="432078"/>
                  </a:moveTo>
                  <a:lnTo>
                    <a:pt x="311499" y="0"/>
                  </a:lnTo>
                  <a:lnTo>
                    <a:pt x="663191" y="442127"/>
                  </a:lnTo>
                  <a:lnTo>
                    <a:pt x="663191" y="442127"/>
                  </a:lnTo>
                </a:path>
              </a:pathLst>
            </a:custGeom>
            <a:noFill/>
            <a:ln w="25400">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Freeform 30">
              <a:extLst>
                <a:ext uri="{FF2B5EF4-FFF2-40B4-BE49-F238E27FC236}">
                  <a16:creationId xmlns:a16="http://schemas.microsoft.com/office/drawing/2014/main" id="{CD95C239-A846-4641-9519-893B340746DC}"/>
                </a:ext>
              </a:extLst>
            </p:cNvPr>
            <p:cNvSpPr/>
            <p:nvPr/>
          </p:nvSpPr>
          <p:spPr>
            <a:xfrm>
              <a:off x="1443487" y="2287719"/>
              <a:ext cx="498265" cy="226881"/>
            </a:xfrm>
            <a:custGeom>
              <a:avLst/>
              <a:gdLst>
                <a:gd name="connsiteX0" fmla="*/ 0 w 703384"/>
                <a:gd name="connsiteY0" fmla="*/ 351692 h 442127"/>
                <a:gd name="connsiteX1" fmla="*/ 351692 w 703384"/>
                <a:gd name="connsiteY1" fmla="*/ 0 h 442127"/>
                <a:gd name="connsiteX2" fmla="*/ 703384 w 703384"/>
                <a:gd name="connsiteY2" fmla="*/ 442127 h 442127"/>
                <a:gd name="connsiteX3" fmla="*/ 703384 w 703384"/>
                <a:gd name="connsiteY3" fmla="*/ 442127 h 442127"/>
                <a:gd name="connsiteX0" fmla="*/ 0 w 663191"/>
                <a:gd name="connsiteY0" fmla="*/ 432078 h 442127"/>
                <a:gd name="connsiteX1" fmla="*/ 311499 w 663191"/>
                <a:gd name="connsiteY1" fmla="*/ 0 h 442127"/>
                <a:gd name="connsiteX2" fmla="*/ 663191 w 663191"/>
                <a:gd name="connsiteY2" fmla="*/ 442127 h 442127"/>
                <a:gd name="connsiteX3" fmla="*/ 663191 w 663191"/>
                <a:gd name="connsiteY3" fmla="*/ 442127 h 442127"/>
              </a:gdLst>
              <a:ahLst/>
              <a:cxnLst>
                <a:cxn ang="0">
                  <a:pos x="connsiteX0" y="connsiteY0"/>
                </a:cxn>
                <a:cxn ang="0">
                  <a:pos x="connsiteX1" y="connsiteY1"/>
                </a:cxn>
                <a:cxn ang="0">
                  <a:pos x="connsiteX2" y="connsiteY2"/>
                </a:cxn>
                <a:cxn ang="0">
                  <a:pos x="connsiteX3" y="connsiteY3"/>
                </a:cxn>
              </a:cxnLst>
              <a:rect l="l" t="t" r="r" b="b"/>
              <a:pathLst>
                <a:path w="663191" h="442127">
                  <a:moveTo>
                    <a:pt x="0" y="432078"/>
                  </a:moveTo>
                  <a:lnTo>
                    <a:pt x="311499" y="0"/>
                  </a:lnTo>
                  <a:lnTo>
                    <a:pt x="663191" y="442127"/>
                  </a:lnTo>
                  <a:lnTo>
                    <a:pt x="663191" y="442127"/>
                  </a:lnTo>
                </a:path>
              </a:pathLst>
            </a:custGeom>
            <a:noFill/>
            <a:ln w="25400">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2" name="Rectangle 31">
            <a:extLst>
              <a:ext uri="{FF2B5EF4-FFF2-40B4-BE49-F238E27FC236}">
                <a16:creationId xmlns:a16="http://schemas.microsoft.com/office/drawing/2014/main" id="{FA7940C6-85DD-3C48-A24E-A524E852A39B}"/>
              </a:ext>
            </a:extLst>
          </p:cNvPr>
          <p:cNvSpPr/>
          <p:nvPr/>
        </p:nvSpPr>
        <p:spPr>
          <a:xfrm>
            <a:off x="1790700" y="1981200"/>
            <a:ext cx="3535100" cy="2133600"/>
          </a:xfrm>
          <a:prstGeom prst="rect">
            <a:avLst/>
          </a:prstGeom>
          <a:no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D521507A-E0E7-394E-9BA0-54B37350BB05}"/>
              </a:ext>
            </a:extLst>
          </p:cNvPr>
          <p:cNvSpPr txBox="1"/>
          <p:nvPr/>
        </p:nvSpPr>
        <p:spPr>
          <a:xfrm>
            <a:off x="2938446" y="1939501"/>
            <a:ext cx="1524000" cy="369332"/>
          </a:xfrm>
          <a:prstGeom prst="rect">
            <a:avLst/>
          </a:prstGeom>
          <a:noFill/>
        </p:spPr>
        <p:txBody>
          <a:bodyPr wrap="square" rtlCol="0">
            <a:spAutoFit/>
          </a:bodyPr>
          <a:lstStyle/>
          <a:p>
            <a:r>
              <a:rPr lang="en-US" dirty="0"/>
              <a:t>City agency</a:t>
            </a:r>
          </a:p>
        </p:txBody>
      </p:sp>
      <p:sp>
        <p:nvSpPr>
          <p:cNvPr id="34" name="TextBox 33">
            <a:extLst>
              <a:ext uri="{FF2B5EF4-FFF2-40B4-BE49-F238E27FC236}">
                <a16:creationId xmlns:a16="http://schemas.microsoft.com/office/drawing/2014/main" id="{44F49ECF-0B42-F845-90C9-06F0042AA9D0}"/>
              </a:ext>
            </a:extLst>
          </p:cNvPr>
          <p:cNvSpPr txBox="1"/>
          <p:nvPr/>
        </p:nvSpPr>
        <p:spPr>
          <a:xfrm>
            <a:off x="1446277" y="4347014"/>
            <a:ext cx="1523999" cy="923330"/>
          </a:xfrm>
          <a:prstGeom prst="rect">
            <a:avLst/>
          </a:prstGeom>
          <a:noFill/>
        </p:spPr>
        <p:txBody>
          <a:bodyPr wrap="square" rtlCol="0">
            <a:spAutoFit/>
          </a:bodyPr>
          <a:lstStyle/>
          <a:p>
            <a:r>
              <a:rPr lang="en-US" b="1" dirty="0">
                <a:solidFill>
                  <a:schemeClr val="accent4"/>
                </a:solidFill>
              </a:rPr>
              <a:t>Subject matter experts</a:t>
            </a:r>
          </a:p>
        </p:txBody>
      </p:sp>
      <p:sp>
        <p:nvSpPr>
          <p:cNvPr id="35" name="TextBox 34">
            <a:extLst>
              <a:ext uri="{FF2B5EF4-FFF2-40B4-BE49-F238E27FC236}">
                <a16:creationId xmlns:a16="http://schemas.microsoft.com/office/drawing/2014/main" id="{E4A403EA-EA4A-6542-A275-3C598C16033F}"/>
              </a:ext>
            </a:extLst>
          </p:cNvPr>
          <p:cNvSpPr txBox="1"/>
          <p:nvPr/>
        </p:nvSpPr>
        <p:spPr>
          <a:xfrm>
            <a:off x="6520164" y="4485513"/>
            <a:ext cx="1523999" cy="646331"/>
          </a:xfrm>
          <a:prstGeom prst="rect">
            <a:avLst/>
          </a:prstGeom>
          <a:noFill/>
        </p:spPr>
        <p:txBody>
          <a:bodyPr wrap="square" rtlCol="0">
            <a:spAutoFit/>
          </a:bodyPr>
          <a:lstStyle/>
          <a:p>
            <a:r>
              <a:rPr lang="en-US" b="1" dirty="0">
                <a:solidFill>
                  <a:schemeClr val="accent6"/>
                </a:solidFill>
              </a:rPr>
              <a:t>Data scientists</a:t>
            </a:r>
          </a:p>
        </p:txBody>
      </p:sp>
    </p:spTree>
    <p:extLst>
      <p:ext uri="{BB962C8B-B14F-4D97-AF65-F5344CB8AC3E}">
        <p14:creationId xmlns:p14="http://schemas.microsoft.com/office/powerpoint/2010/main" val="26679015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Arrow Connector 7">
            <a:extLst>
              <a:ext uri="{FF2B5EF4-FFF2-40B4-BE49-F238E27FC236}">
                <a16:creationId xmlns:a16="http://schemas.microsoft.com/office/drawing/2014/main" id="{F3D3859D-EBDD-0647-97F8-84A5C8C4A5C3}"/>
              </a:ext>
            </a:extLst>
          </p:cNvPr>
          <p:cNvCxnSpPr/>
          <p:nvPr/>
        </p:nvCxnSpPr>
        <p:spPr>
          <a:xfrm>
            <a:off x="3055778" y="2919262"/>
            <a:ext cx="3200400" cy="0"/>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D727A118-8A5E-9A43-9CC7-BC4E67F24F30}"/>
              </a:ext>
            </a:extLst>
          </p:cNvPr>
          <p:cNvSpPr txBox="1"/>
          <p:nvPr/>
        </p:nvSpPr>
        <p:spPr>
          <a:xfrm>
            <a:off x="4351178" y="2513651"/>
            <a:ext cx="761997" cy="369332"/>
          </a:xfrm>
          <a:prstGeom prst="rect">
            <a:avLst/>
          </a:prstGeom>
          <a:noFill/>
        </p:spPr>
        <p:txBody>
          <a:bodyPr wrap="square" rtlCol="0">
            <a:spAutoFit/>
          </a:bodyPr>
          <a:lstStyle/>
          <a:p>
            <a:r>
              <a:rPr lang="en-US" dirty="0"/>
              <a:t>data</a:t>
            </a:r>
          </a:p>
        </p:txBody>
      </p:sp>
      <p:grpSp>
        <p:nvGrpSpPr>
          <p:cNvPr id="11" name="Group 10">
            <a:extLst>
              <a:ext uri="{FF2B5EF4-FFF2-40B4-BE49-F238E27FC236}">
                <a16:creationId xmlns:a16="http://schemas.microsoft.com/office/drawing/2014/main" id="{9A13F3E4-3547-F54E-98B3-5D24B956CE34}"/>
              </a:ext>
            </a:extLst>
          </p:cNvPr>
          <p:cNvGrpSpPr/>
          <p:nvPr/>
        </p:nvGrpSpPr>
        <p:grpSpPr>
          <a:xfrm>
            <a:off x="3055778" y="3173151"/>
            <a:ext cx="3200400" cy="408925"/>
            <a:chOff x="3055778" y="3173151"/>
            <a:chExt cx="3200400" cy="408925"/>
          </a:xfrm>
        </p:grpSpPr>
        <p:sp>
          <p:nvSpPr>
            <p:cNvPr id="27" name="TextBox 26">
              <a:extLst>
                <a:ext uri="{FF2B5EF4-FFF2-40B4-BE49-F238E27FC236}">
                  <a16:creationId xmlns:a16="http://schemas.microsoft.com/office/drawing/2014/main" id="{56EAD3D0-E0EE-584F-9DF0-9FAB84D21B93}"/>
                </a:ext>
              </a:extLst>
            </p:cNvPr>
            <p:cNvSpPr txBox="1"/>
            <p:nvPr/>
          </p:nvSpPr>
          <p:spPr>
            <a:xfrm>
              <a:off x="4224518" y="3212744"/>
              <a:ext cx="1146710" cy="369332"/>
            </a:xfrm>
            <a:prstGeom prst="rect">
              <a:avLst/>
            </a:prstGeom>
            <a:noFill/>
          </p:spPr>
          <p:txBody>
            <a:bodyPr wrap="square" rtlCol="0">
              <a:spAutoFit/>
            </a:bodyPr>
            <a:lstStyle/>
            <a:p>
              <a:r>
                <a:rPr lang="en-US" dirty="0"/>
                <a:t>context</a:t>
              </a:r>
            </a:p>
          </p:txBody>
        </p:sp>
        <p:cxnSp>
          <p:nvCxnSpPr>
            <p:cNvPr id="28" name="Straight Arrow Connector 27">
              <a:extLst>
                <a:ext uri="{FF2B5EF4-FFF2-40B4-BE49-F238E27FC236}">
                  <a16:creationId xmlns:a16="http://schemas.microsoft.com/office/drawing/2014/main" id="{0AC81CD7-31F3-AA4C-BC1D-AE17DBE8D3A1}"/>
                </a:ext>
              </a:extLst>
            </p:cNvPr>
            <p:cNvCxnSpPr/>
            <p:nvPr/>
          </p:nvCxnSpPr>
          <p:spPr>
            <a:xfrm>
              <a:off x="3055778" y="3173151"/>
              <a:ext cx="3200400" cy="0"/>
            </a:xfrm>
            <a:prstGeom prst="straightConnector1">
              <a:avLst/>
            </a:prstGeom>
            <a:ln>
              <a:solidFill>
                <a:schemeClr val="tx1"/>
              </a:solidFill>
              <a:prstDash val="dash"/>
              <a:tailEnd type="triangle"/>
            </a:ln>
            <a:effectLst/>
          </p:spPr>
          <p:style>
            <a:lnRef idx="2">
              <a:schemeClr val="accent1"/>
            </a:lnRef>
            <a:fillRef idx="0">
              <a:schemeClr val="accent1"/>
            </a:fillRef>
            <a:effectRef idx="1">
              <a:schemeClr val="accent1"/>
            </a:effectRef>
            <a:fontRef idx="minor">
              <a:schemeClr val="tx1"/>
            </a:fontRef>
          </p:style>
        </p:cxnSp>
      </p:grpSp>
      <p:grpSp>
        <p:nvGrpSpPr>
          <p:cNvPr id="29" name="Group 28">
            <a:extLst>
              <a:ext uri="{FF2B5EF4-FFF2-40B4-BE49-F238E27FC236}">
                <a16:creationId xmlns:a16="http://schemas.microsoft.com/office/drawing/2014/main" id="{FDF8E86B-CC0C-3D4A-B331-1EF9E9B07976}"/>
              </a:ext>
            </a:extLst>
          </p:cNvPr>
          <p:cNvGrpSpPr/>
          <p:nvPr/>
        </p:nvGrpSpPr>
        <p:grpSpPr>
          <a:xfrm>
            <a:off x="2347324" y="2244525"/>
            <a:ext cx="500628" cy="1478782"/>
            <a:chOff x="1441124" y="1676400"/>
            <a:chExt cx="500628" cy="1478782"/>
          </a:xfrm>
        </p:grpSpPr>
        <p:sp>
          <p:nvSpPr>
            <p:cNvPr id="30" name="Oval 29">
              <a:extLst>
                <a:ext uri="{FF2B5EF4-FFF2-40B4-BE49-F238E27FC236}">
                  <a16:creationId xmlns:a16="http://schemas.microsoft.com/office/drawing/2014/main" id="{68BAC49E-FA3C-6D42-973B-C5F981241832}"/>
                </a:ext>
              </a:extLst>
            </p:cNvPr>
            <p:cNvSpPr/>
            <p:nvPr/>
          </p:nvSpPr>
          <p:spPr>
            <a:xfrm>
              <a:off x="1447800" y="1676400"/>
              <a:ext cx="457200" cy="457200"/>
            </a:xfrm>
            <a:prstGeom prst="ellipse">
              <a:avLst/>
            </a:prstGeom>
            <a:solidFill>
              <a:schemeClr val="accent4">
                <a:alpha val="79000"/>
              </a:schemeClr>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1" name="Straight Connector 30">
              <a:extLst>
                <a:ext uri="{FF2B5EF4-FFF2-40B4-BE49-F238E27FC236}">
                  <a16:creationId xmlns:a16="http://schemas.microsoft.com/office/drawing/2014/main" id="{6AC24DCF-8860-8D4A-8C50-6D51E8EB0D09}"/>
                </a:ext>
              </a:extLst>
            </p:cNvPr>
            <p:cNvCxnSpPr>
              <a:cxnSpLocks/>
              <a:stCxn id="30" idx="4"/>
            </p:cNvCxnSpPr>
            <p:nvPr/>
          </p:nvCxnSpPr>
          <p:spPr>
            <a:xfrm>
              <a:off x="1676400" y="2133600"/>
              <a:ext cx="0" cy="609600"/>
            </a:xfrm>
            <a:prstGeom prst="line">
              <a:avLst/>
            </a:prstGeom>
            <a:ln>
              <a:solidFill>
                <a:schemeClr val="accent4"/>
              </a:solidFill>
            </a:ln>
            <a:effectLst/>
          </p:spPr>
          <p:style>
            <a:lnRef idx="2">
              <a:schemeClr val="accent1"/>
            </a:lnRef>
            <a:fillRef idx="0">
              <a:schemeClr val="accent1"/>
            </a:fillRef>
            <a:effectRef idx="1">
              <a:schemeClr val="accent1"/>
            </a:effectRef>
            <a:fontRef idx="minor">
              <a:schemeClr val="tx1"/>
            </a:fontRef>
          </p:style>
        </p:cxnSp>
        <p:sp>
          <p:nvSpPr>
            <p:cNvPr id="32" name="Freeform 31">
              <a:extLst>
                <a:ext uri="{FF2B5EF4-FFF2-40B4-BE49-F238E27FC236}">
                  <a16:creationId xmlns:a16="http://schemas.microsoft.com/office/drawing/2014/main" id="{85553AC9-46A2-0A4F-BC36-B1C4A435D64D}"/>
                </a:ext>
              </a:extLst>
            </p:cNvPr>
            <p:cNvSpPr/>
            <p:nvPr/>
          </p:nvSpPr>
          <p:spPr>
            <a:xfrm>
              <a:off x="1441124" y="2713055"/>
              <a:ext cx="498265" cy="442127"/>
            </a:xfrm>
            <a:custGeom>
              <a:avLst/>
              <a:gdLst>
                <a:gd name="connsiteX0" fmla="*/ 0 w 703384"/>
                <a:gd name="connsiteY0" fmla="*/ 351692 h 442127"/>
                <a:gd name="connsiteX1" fmla="*/ 351692 w 703384"/>
                <a:gd name="connsiteY1" fmla="*/ 0 h 442127"/>
                <a:gd name="connsiteX2" fmla="*/ 703384 w 703384"/>
                <a:gd name="connsiteY2" fmla="*/ 442127 h 442127"/>
                <a:gd name="connsiteX3" fmla="*/ 703384 w 703384"/>
                <a:gd name="connsiteY3" fmla="*/ 442127 h 442127"/>
                <a:gd name="connsiteX0" fmla="*/ 0 w 663191"/>
                <a:gd name="connsiteY0" fmla="*/ 432078 h 442127"/>
                <a:gd name="connsiteX1" fmla="*/ 311499 w 663191"/>
                <a:gd name="connsiteY1" fmla="*/ 0 h 442127"/>
                <a:gd name="connsiteX2" fmla="*/ 663191 w 663191"/>
                <a:gd name="connsiteY2" fmla="*/ 442127 h 442127"/>
                <a:gd name="connsiteX3" fmla="*/ 663191 w 663191"/>
                <a:gd name="connsiteY3" fmla="*/ 442127 h 442127"/>
              </a:gdLst>
              <a:ahLst/>
              <a:cxnLst>
                <a:cxn ang="0">
                  <a:pos x="connsiteX0" y="connsiteY0"/>
                </a:cxn>
                <a:cxn ang="0">
                  <a:pos x="connsiteX1" y="connsiteY1"/>
                </a:cxn>
                <a:cxn ang="0">
                  <a:pos x="connsiteX2" y="connsiteY2"/>
                </a:cxn>
                <a:cxn ang="0">
                  <a:pos x="connsiteX3" y="connsiteY3"/>
                </a:cxn>
              </a:cxnLst>
              <a:rect l="l" t="t" r="r" b="b"/>
              <a:pathLst>
                <a:path w="663191" h="442127">
                  <a:moveTo>
                    <a:pt x="0" y="432078"/>
                  </a:moveTo>
                  <a:lnTo>
                    <a:pt x="311499" y="0"/>
                  </a:lnTo>
                  <a:lnTo>
                    <a:pt x="663191" y="442127"/>
                  </a:lnTo>
                  <a:lnTo>
                    <a:pt x="663191" y="442127"/>
                  </a:lnTo>
                </a:path>
              </a:pathLst>
            </a:custGeom>
            <a:noFill/>
            <a:ln w="25400">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Freeform 32">
              <a:extLst>
                <a:ext uri="{FF2B5EF4-FFF2-40B4-BE49-F238E27FC236}">
                  <a16:creationId xmlns:a16="http://schemas.microsoft.com/office/drawing/2014/main" id="{834BDDA6-7093-5D44-97C3-E7D851FD4E8F}"/>
                </a:ext>
              </a:extLst>
            </p:cNvPr>
            <p:cNvSpPr/>
            <p:nvPr/>
          </p:nvSpPr>
          <p:spPr>
            <a:xfrm>
              <a:off x="1443487" y="2287719"/>
              <a:ext cx="498265" cy="226881"/>
            </a:xfrm>
            <a:custGeom>
              <a:avLst/>
              <a:gdLst>
                <a:gd name="connsiteX0" fmla="*/ 0 w 703384"/>
                <a:gd name="connsiteY0" fmla="*/ 351692 h 442127"/>
                <a:gd name="connsiteX1" fmla="*/ 351692 w 703384"/>
                <a:gd name="connsiteY1" fmla="*/ 0 h 442127"/>
                <a:gd name="connsiteX2" fmla="*/ 703384 w 703384"/>
                <a:gd name="connsiteY2" fmla="*/ 442127 h 442127"/>
                <a:gd name="connsiteX3" fmla="*/ 703384 w 703384"/>
                <a:gd name="connsiteY3" fmla="*/ 442127 h 442127"/>
                <a:gd name="connsiteX0" fmla="*/ 0 w 663191"/>
                <a:gd name="connsiteY0" fmla="*/ 432078 h 442127"/>
                <a:gd name="connsiteX1" fmla="*/ 311499 w 663191"/>
                <a:gd name="connsiteY1" fmla="*/ 0 h 442127"/>
                <a:gd name="connsiteX2" fmla="*/ 663191 w 663191"/>
                <a:gd name="connsiteY2" fmla="*/ 442127 h 442127"/>
                <a:gd name="connsiteX3" fmla="*/ 663191 w 663191"/>
                <a:gd name="connsiteY3" fmla="*/ 442127 h 442127"/>
              </a:gdLst>
              <a:ahLst/>
              <a:cxnLst>
                <a:cxn ang="0">
                  <a:pos x="connsiteX0" y="connsiteY0"/>
                </a:cxn>
                <a:cxn ang="0">
                  <a:pos x="connsiteX1" y="connsiteY1"/>
                </a:cxn>
                <a:cxn ang="0">
                  <a:pos x="connsiteX2" y="connsiteY2"/>
                </a:cxn>
                <a:cxn ang="0">
                  <a:pos x="connsiteX3" y="connsiteY3"/>
                </a:cxn>
              </a:cxnLst>
              <a:rect l="l" t="t" r="r" b="b"/>
              <a:pathLst>
                <a:path w="663191" h="442127">
                  <a:moveTo>
                    <a:pt x="0" y="432078"/>
                  </a:moveTo>
                  <a:lnTo>
                    <a:pt x="311499" y="0"/>
                  </a:lnTo>
                  <a:lnTo>
                    <a:pt x="663191" y="442127"/>
                  </a:lnTo>
                  <a:lnTo>
                    <a:pt x="663191" y="442127"/>
                  </a:lnTo>
                </a:path>
              </a:pathLst>
            </a:custGeom>
            <a:noFill/>
            <a:ln w="25400">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4" name="Group 33">
            <a:extLst>
              <a:ext uri="{FF2B5EF4-FFF2-40B4-BE49-F238E27FC236}">
                <a16:creationId xmlns:a16="http://schemas.microsoft.com/office/drawing/2014/main" id="{596AADB0-B929-BA46-A79D-04FC9D523BCC}"/>
              </a:ext>
            </a:extLst>
          </p:cNvPr>
          <p:cNvGrpSpPr/>
          <p:nvPr/>
        </p:nvGrpSpPr>
        <p:grpSpPr>
          <a:xfrm>
            <a:off x="6504807" y="2307943"/>
            <a:ext cx="500628" cy="1478782"/>
            <a:chOff x="1441124" y="1676400"/>
            <a:chExt cx="500628" cy="1478782"/>
          </a:xfrm>
        </p:grpSpPr>
        <p:sp>
          <p:nvSpPr>
            <p:cNvPr id="35" name="Oval 34">
              <a:extLst>
                <a:ext uri="{FF2B5EF4-FFF2-40B4-BE49-F238E27FC236}">
                  <a16:creationId xmlns:a16="http://schemas.microsoft.com/office/drawing/2014/main" id="{A129B39F-6432-1748-9615-15C69F7FC08A}"/>
                </a:ext>
              </a:extLst>
            </p:cNvPr>
            <p:cNvSpPr/>
            <p:nvPr/>
          </p:nvSpPr>
          <p:spPr>
            <a:xfrm>
              <a:off x="1447800" y="1676400"/>
              <a:ext cx="457200" cy="457200"/>
            </a:xfrm>
            <a:prstGeom prst="ellipse">
              <a:avLst/>
            </a:prstGeom>
            <a:solidFill>
              <a:schemeClr val="accent6">
                <a:alpha val="76000"/>
              </a:schemeClr>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6" name="Straight Connector 35">
              <a:extLst>
                <a:ext uri="{FF2B5EF4-FFF2-40B4-BE49-F238E27FC236}">
                  <a16:creationId xmlns:a16="http://schemas.microsoft.com/office/drawing/2014/main" id="{A22DC540-72C4-D74A-B8DB-7B3B0714E8CA}"/>
                </a:ext>
              </a:extLst>
            </p:cNvPr>
            <p:cNvCxnSpPr>
              <a:cxnSpLocks/>
              <a:stCxn id="35" idx="4"/>
            </p:cNvCxnSpPr>
            <p:nvPr/>
          </p:nvCxnSpPr>
          <p:spPr>
            <a:xfrm>
              <a:off x="1676400" y="2133600"/>
              <a:ext cx="0" cy="609600"/>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sp>
          <p:nvSpPr>
            <p:cNvPr id="37" name="Freeform 36">
              <a:extLst>
                <a:ext uri="{FF2B5EF4-FFF2-40B4-BE49-F238E27FC236}">
                  <a16:creationId xmlns:a16="http://schemas.microsoft.com/office/drawing/2014/main" id="{E105AC46-F523-B549-89E2-FAB57E3EEB98}"/>
                </a:ext>
              </a:extLst>
            </p:cNvPr>
            <p:cNvSpPr/>
            <p:nvPr/>
          </p:nvSpPr>
          <p:spPr>
            <a:xfrm>
              <a:off x="1441124" y="2713055"/>
              <a:ext cx="498265" cy="442127"/>
            </a:xfrm>
            <a:custGeom>
              <a:avLst/>
              <a:gdLst>
                <a:gd name="connsiteX0" fmla="*/ 0 w 703384"/>
                <a:gd name="connsiteY0" fmla="*/ 351692 h 442127"/>
                <a:gd name="connsiteX1" fmla="*/ 351692 w 703384"/>
                <a:gd name="connsiteY1" fmla="*/ 0 h 442127"/>
                <a:gd name="connsiteX2" fmla="*/ 703384 w 703384"/>
                <a:gd name="connsiteY2" fmla="*/ 442127 h 442127"/>
                <a:gd name="connsiteX3" fmla="*/ 703384 w 703384"/>
                <a:gd name="connsiteY3" fmla="*/ 442127 h 442127"/>
                <a:gd name="connsiteX0" fmla="*/ 0 w 663191"/>
                <a:gd name="connsiteY0" fmla="*/ 432078 h 442127"/>
                <a:gd name="connsiteX1" fmla="*/ 311499 w 663191"/>
                <a:gd name="connsiteY1" fmla="*/ 0 h 442127"/>
                <a:gd name="connsiteX2" fmla="*/ 663191 w 663191"/>
                <a:gd name="connsiteY2" fmla="*/ 442127 h 442127"/>
                <a:gd name="connsiteX3" fmla="*/ 663191 w 663191"/>
                <a:gd name="connsiteY3" fmla="*/ 442127 h 442127"/>
              </a:gdLst>
              <a:ahLst/>
              <a:cxnLst>
                <a:cxn ang="0">
                  <a:pos x="connsiteX0" y="connsiteY0"/>
                </a:cxn>
                <a:cxn ang="0">
                  <a:pos x="connsiteX1" y="connsiteY1"/>
                </a:cxn>
                <a:cxn ang="0">
                  <a:pos x="connsiteX2" y="connsiteY2"/>
                </a:cxn>
                <a:cxn ang="0">
                  <a:pos x="connsiteX3" y="connsiteY3"/>
                </a:cxn>
              </a:cxnLst>
              <a:rect l="l" t="t" r="r" b="b"/>
              <a:pathLst>
                <a:path w="663191" h="442127">
                  <a:moveTo>
                    <a:pt x="0" y="432078"/>
                  </a:moveTo>
                  <a:lnTo>
                    <a:pt x="311499" y="0"/>
                  </a:lnTo>
                  <a:lnTo>
                    <a:pt x="663191" y="442127"/>
                  </a:lnTo>
                  <a:lnTo>
                    <a:pt x="663191" y="442127"/>
                  </a:lnTo>
                </a:path>
              </a:pathLst>
            </a:custGeom>
            <a:noFill/>
            <a:ln w="25400">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Freeform 37">
              <a:extLst>
                <a:ext uri="{FF2B5EF4-FFF2-40B4-BE49-F238E27FC236}">
                  <a16:creationId xmlns:a16="http://schemas.microsoft.com/office/drawing/2014/main" id="{6EB30AF1-97FA-5F4B-AF73-64E938840F2C}"/>
                </a:ext>
              </a:extLst>
            </p:cNvPr>
            <p:cNvSpPr/>
            <p:nvPr/>
          </p:nvSpPr>
          <p:spPr>
            <a:xfrm>
              <a:off x="1443487" y="2287719"/>
              <a:ext cx="498265" cy="226881"/>
            </a:xfrm>
            <a:custGeom>
              <a:avLst/>
              <a:gdLst>
                <a:gd name="connsiteX0" fmla="*/ 0 w 703384"/>
                <a:gd name="connsiteY0" fmla="*/ 351692 h 442127"/>
                <a:gd name="connsiteX1" fmla="*/ 351692 w 703384"/>
                <a:gd name="connsiteY1" fmla="*/ 0 h 442127"/>
                <a:gd name="connsiteX2" fmla="*/ 703384 w 703384"/>
                <a:gd name="connsiteY2" fmla="*/ 442127 h 442127"/>
                <a:gd name="connsiteX3" fmla="*/ 703384 w 703384"/>
                <a:gd name="connsiteY3" fmla="*/ 442127 h 442127"/>
                <a:gd name="connsiteX0" fmla="*/ 0 w 663191"/>
                <a:gd name="connsiteY0" fmla="*/ 432078 h 442127"/>
                <a:gd name="connsiteX1" fmla="*/ 311499 w 663191"/>
                <a:gd name="connsiteY1" fmla="*/ 0 h 442127"/>
                <a:gd name="connsiteX2" fmla="*/ 663191 w 663191"/>
                <a:gd name="connsiteY2" fmla="*/ 442127 h 442127"/>
                <a:gd name="connsiteX3" fmla="*/ 663191 w 663191"/>
                <a:gd name="connsiteY3" fmla="*/ 442127 h 442127"/>
              </a:gdLst>
              <a:ahLst/>
              <a:cxnLst>
                <a:cxn ang="0">
                  <a:pos x="connsiteX0" y="connsiteY0"/>
                </a:cxn>
                <a:cxn ang="0">
                  <a:pos x="connsiteX1" y="connsiteY1"/>
                </a:cxn>
                <a:cxn ang="0">
                  <a:pos x="connsiteX2" y="connsiteY2"/>
                </a:cxn>
                <a:cxn ang="0">
                  <a:pos x="connsiteX3" y="connsiteY3"/>
                </a:cxn>
              </a:cxnLst>
              <a:rect l="l" t="t" r="r" b="b"/>
              <a:pathLst>
                <a:path w="663191" h="442127">
                  <a:moveTo>
                    <a:pt x="0" y="432078"/>
                  </a:moveTo>
                  <a:lnTo>
                    <a:pt x="311499" y="0"/>
                  </a:lnTo>
                  <a:lnTo>
                    <a:pt x="663191" y="442127"/>
                  </a:lnTo>
                  <a:lnTo>
                    <a:pt x="663191" y="442127"/>
                  </a:lnTo>
                </a:path>
              </a:pathLst>
            </a:custGeom>
            <a:noFill/>
            <a:ln w="25400">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9" name="Rectangle 38">
            <a:extLst>
              <a:ext uri="{FF2B5EF4-FFF2-40B4-BE49-F238E27FC236}">
                <a16:creationId xmlns:a16="http://schemas.microsoft.com/office/drawing/2014/main" id="{D951E4C0-DB9C-EC4D-B283-E2A234B34D40}"/>
              </a:ext>
            </a:extLst>
          </p:cNvPr>
          <p:cNvSpPr/>
          <p:nvPr/>
        </p:nvSpPr>
        <p:spPr>
          <a:xfrm>
            <a:off x="1790700" y="1981200"/>
            <a:ext cx="3535100" cy="2133600"/>
          </a:xfrm>
          <a:prstGeom prst="rect">
            <a:avLst/>
          </a:prstGeom>
          <a:no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548529E9-D842-3D42-9158-3255CD574ACE}"/>
              </a:ext>
            </a:extLst>
          </p:cNvPr>
          <p:cNvSpPr txBox="1"/>
          <p:nvPr/>
        </p:nvSpPr>
        <p:spPr>
          <a:xfrm>
            <a:off x="2938446" y="1939501"/>
            <a:ext cx="1524000" cy="369332"/>
          </a:xfrm>
          <a:prstGeom prst="rect">
            <a:avLst/>
          </a:prstGeom>
          <a:noFill/>
        </p:spPr>
        <p:txBody>
          <a:bodyPr wrap="square" rtlCol="0">
            <a:spAutoFit/>
          </a:bodyPr>
          <a:lstStyle/>
          <a:p>
            <a:r>
              <a:rPr lang="en-US" dirty="0"/>
              <a:t>City agency</a:t>
            </a:r>
          </a:p>
        </p:txBody>
      </p:sp>
    </p:spTree>
    <p:extLst>
      <p:ext uri="{BB962C8B-B14F-4D97-AF65-F5344CB8AC3E}">
        <p14:creationId xmlns:p14="http://schemas.microsoft.com/office/powerpoint/2010/main" val="1077645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9882" y="885621"/>
            <a:ext cx="7728959" cy="5972379"/>
          </a:xfrm>
          <a:prstGeom prst="rect">
            <a:avLst/>
          </a:prstGeom>
        </p:spPr>
      </p:pic>
      <p:sp>
        <p:nvSpPr>
          <p:cNvPr id="5" name="Title 1"/>
          <p:cNvSpPr>
            <a:spLocks noGrp="1"/>
          </p:cNvSpPr>
          <p:nvPr>
            <p:ph type="title" idx="4294967295"/>
          </p:nvPr>
        </p:nvSpPr>
        <p:spPr>
          <a:xfrm>
            <a:off x="0" y="105508"/>
            <a:ext cx="8956675" cy="619125"/>
          </a:xfrm>
        </p:spPr>
        <p:txBody>
          <a:bodyPr>
            <a:noAutofit/>
          </a:bodyPr>
          <a:lstStyle/>
          <a:p>
            <a:pPr algn="l"/>
            <a:r>
              <a:rPr lang="en-US" sz="2400" dirty="0"/>
              <a:t>Context is important:</a:t>
            </a:r>
            <a:br>
              <a:rPr lang="en-US" sz="2400" dirty="0"/>
            </a:br>
            <a:r>
              <a:rPr lang="en-US" sz="2400" dirty="0"/>
              <a:t>ORCA Percentage Difference in Ridership, Seattle</a:t>
            </a:r>
          </a:p>
        </p:txBody>
      </p:sp>
      <p:pic>
        <p:nvPicPr>
          <p:cNvPr id="2" name="Picture 1"/>
          <p:cNvPicPr>
            <a:picLocks noChangeAspect="1"/>
          </p:cNvPicPr>
          <p:nvPr/>
        </p:nvPicPr>
        <p:blipFill>
          <a:blip r:embed="rId3"/>
          <a:stretch>
            <a:fillRect/>
          </a:stretch>
        </p:blipFill>
        <p:spPr>
          <a:xfrm>
            <a:off x="7626542" y="1007599"/>
            <a:ext cx="1517463" cy="1517463"/>
          </a:xfrm>
          <a:prstGeom prst="rect">
            <a:avLst/>
          </a:prstGeom>
        </p:spPr>
      </p:pic>
      <p:sp>
        <p:nvSpPr>
          <p:cNvPr id="3" name="TextBox 2"/>
          <p:cNvSpPr txBox="1"/>
          <p:nvPr/>
        </p:nvSpPr>
        <p:spPr>
          <a:xfrm>
            <a:off x="7810229" y="2674475"/>
            <a:ext cx="1423422" cy="1200329"/>
          </a:xfrm>
          <a:prstGeom prst="rect">
            <a:avLst/>
          </a:prstGeom>
          <a:noFill/>
        </p:spPr>
        <p:txBody>
          <a:bodyPr wrap="square" rtlCol="0">
            <a:spAutoFit/>
          </a:bodyPr>
          <a:lstStyle/>
          <a:p>
            <a:r>
              <a:rPr lang="en-US"/>
              <a:t>Mark Hallenbeck</a:t>
            </a:r>
          </a:p>
          <a:p>
            <a:endParaRPr lang="en-US"/>
          </a:p>
          <a:p>
            <a:r>
              <a:rPr lang="en-US"/>
              <a:t>TRAC</a:t>
            </a:r>
          </a:p>
        </p:txBody>
      </p:sp>
    </p:spTree>
    <p:extLst>
      <p:ext uri="{BB962C8B-B14F-4D97-AF65-F5344CB8AC3E}">
        <p14:creationId xmlns:p14="http://schemas.microsoft.com/office/powerpoint/2010/main" val="3696057086"/>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xmlns:p14="http://schemas.microsoft.com/office/powerpoint/2010/mai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7AEB75D-B84A-004B-83B2-2AADE5728BA7}"/>
              </a:ext>
            </a:extLst>
          </p:cNvPr>
          <p:cNvSpPr>
            <a:spLocks noGrp="1"/>
          </p:cNvSpPr>
          <p:nvPr>
            <p:ph type="title"/>
          </p:nvPr>
        </p:nvSpPr>
        <p:spPr>
          <a:xfrm>
            <a:off x="685800" y="646907"/>
            <a:ext cx="7854696" cy="914400"/>
          </a:xfrm>
        </p:spPr>
        <p:txBody>
          <a:bodyPr/>
          <a:lstStyle/>
          <a:p>
            <a:r>
              <a:rPr lang="en-US" dirty="0"/>
              <a:t>Today</a:t>
            </a:r>
          </a:p>
        </p:txBody>
      </p:sp>
      <p:sp>
        <p:nvSpPr>
          <p:cNvPr id="6" name="Content Placeholder 5">
            <a:extLst>
              <a:ext uri="{FF2B5EF4-FFF2-40B4-BE49-F238E27FC236}">
                <a16:creationId xmlns:a16="http://schemas.microsoft.com/office/drawing/2014/main" id="{49284BCE-9985-B14C-8E53-E2053AE43658}"/>
              </a:ext>
            </a:extLst>
          </p:cNvPr>
          <p:cNvSpPr>
            <a:spLocks noGrp="1"/>
          </p:cNvSpPr>
          <p:nvPr>
            <p:ph idx="1"/>
          </p:nvPr>
        </p:nvSpPr>
        <p:spPr>
          <a:xfrm>
            <a:off x="603504" y="1524000"/>
            <a:ext cx="7854696" cy="4297363"/>
          </a:xfrm>
        </p:spPr>
        <p:txBody>
          <a:bodyPr/>
          <a:lstStyle/>
          <a:p>
            <a:r>
              <a:rPr lang="en-US" dirty="0"/>
              <a:t>Part 1: Responsible Data Sharing</a:t>
            </a:r>
          </a:p>
          <a:p>
            <a:pPr lvl="1"/>
            <a:r>
              <a:rPr lang="en-US" dirty="0"/>
              <a:t>Privacy</a:t>
            </a:r>
          </a:p>
          <a:p>
            <a:pPr lvl="1"/>
            <a:r>
              <a:rPr lang="en-US" dirty="0"/>
              <a:t>Fairness</a:t>
            </a:r>
          </a:p>
          <a:p>
            <a:r>
              <a:rPr lang="en-US" dirty="0"/>
              <a:t>Part 2: Neural Methods for Urban Data</a:t>
            </a:r>
          </a:p>
          <a:p>
            <a:pPr lvl="1"/>
            <a:r>
              <a:rPr lang="en-US" dirty="0"/>
              <a:t>Deep Learning Review</a:t>
            </a:r>
          </a:p>
          <a:p>
            <a:pPr lvl="1"/>
            <a:r>
              <a:rPr lang="en-US" dirty="0"/>
              <a:t>NN in Urban Contexts</a:t>
            </a:r>
          </a:p>
          <a:p>
            <a:r>
              <a:rPr lang="en-US" dirty="0"/>
              <a:t>Hands-On</a:t>
            </a:r>
          </a:p>
          <a:p>
            <a:pPr lvl="1"/>
            <a:r>
              <a:rPr lang="en-US" dirty="0"/>
              <a:t>Exercise: Semi-Synthetic Data</a:t>
            </a:r>
          </a:p>
          <a:p>
            <a:pPr lvl="1"/>
            <a:r>
              <a:rPr lang="en-US" dirty="0"/>
              <a:t>Exercise: LSTMs for </a:t>
            </a:r>
            <a:r>
              <a:rPr lang="en-US" dirty="0" err="1"/>
              <a:t>RideShare</a:t>
            </a:r>
            <a:r>
              <a:rPr lang="en-US" dirty="0"/>
              <a:t> Prediction</a:t>
            </a:r>
          </a:p>
          <a:p>
            <a:pPr lvl="1"/>
            <a:endParaRPr lang="en-US" dirty="0"/>
          </a:p>
        </p:txBody>
      </p:sp>
      <p:sp>
        <p:nvSpPr>
          <p:cNvPr id="2" name="Date Placeholder 1">
            <a:extLst>
              <a:ext uri="{FF2B5EF4-FFF2-40B4-BE49-F238E27FC236}">
                <a16:creationId xmlns:a16="http://schemas.microsoft.com/office/drawing/2014/main" id="{ED0A2035-85BA-AB42-9009-BAC8CB75E715}"/>
              </a:ext>
            </a:extLst>
          </p:cNvPr>
          <p:cNvSpPr>
            <a:spLocks noGrp="1"/>
          </p:cNvSpPr>
          <p:nvPr>
            <p:ph type="dt" sz="half" idx="10"/>
          </p:nvPr>
        </p:nvSpPr>
        <p:spPr/>
        <p:txBody>
          <a:bodyPr/>
          <a:lstStyle/>
          <a:p>
            <a:fld id="{65FCB4E5-F5CA-CD47-9AE3-A07BD6AB5419}" type="datetime1">
              <a:rPr lang="en-US" smtClean="0"/>
              <a:t>7/14/19</a:t>
            </a:fld>
            <a:endParaRPr lang="en-US"/>
          </a:p>
        </p:txBody>
      </p:sp>
      <p:sp>
        <p:nvSpPr>
          <p:cNvPr id="3" name="Footer Placeholder 2">
            <a:extLst>
              <a:ext uri="{FF2B5EF4-FFF2-40B4-BE49-F238E27FC236}">
                <a16:creationId xmlns:a16="http://schemas.microsoft.com/office/drawing/2014/main" id="{4E9D6E98-9943-D040-9F37-B9F6A296DC21}"/>
              </a:ext>
            </a:extLst>
          </p:cNvPr>
          <p:cNvSpPr>
            <a:spLocks noGrp="1"/>
          </p:cNvSpPr>
          <p:nvPr>
            <p:ph type="ftr" sz="quarter" idx="11"/>
          </p:nvPr>
        </p:nvSpPr>
        <p:spPr/>
        <p:txBody>
          <a:bodyPr/>
          <a:lstStyle/>
          <a:p>
            <a:pPr>
              <a:defRPr/>
            </a:pPr>
            <a:r>
              <a:rPr lang="en-US"/>
              <a:t>Bill Howe, UW</a:t>
            </a:r>
          </a:p>
        </p:txBody>
      </p:sp>
      <p:sp>
        <p:nvSpPr>
          <p:cNvPr id="4" name="Slide Number Placeholder 3">
            <a:extLst>
              <a:ext uri="{FF2B5EF4-FFF2-40B4-BE49-F238E27FC236}">
                <a16:creationId xmlns:a16="http://schemas.microsoft.com/office/drawing/2014/main" id="{A4665EFF-8E05-2240-85AF-7543E2D1888A}"/>
              </a:ext>
            </a:extLst>
          </p:cNvPr>
          <p:cNvSpPr>
            <a:spLocks noGrp="1"/>
          </p:cNvSpPr>
          <p:nvPr>
            <p:ph type="sldNum" sz="quarter" idx="12"/>
          </p:nvPr>
        </p:nvSpPr>
        <p:spPr/>
        <p:txBody>
          <a:bodyPr/>
          <a:lstStyle/>
          <a:p>
            <a:fld id="{354DEEC5-EA09-464B-9CF2-C5C5C68E1237}" type="slidenum">
              <a:rPr lang="en-US" smtClean="0"/>
              <a:pPr/>
              <a:t>15</a:t>
            </a:fld>
            <a:endParaRPr lang="en-US"/>
          </a:p>
        </p:txBody>
      </p:sp>
      <p:sp>
        <p:nvSpPr>
          <p:cNvPr id="7" name="Right Brace 6">
            <a:extLst>
              <a:ext uri="{FF2B5EF4-FFF2-40B4-BE49-F238E27FC236}">
                <a16:creationId xmlns:a16="http://schemas.microsoft.com/office/drawing/2014/main" id="{4A22C90D-E288-A248-B226-562A38EEE9E6}"/>
              </a:ext>
            </a:extLst>
          </p:cNvPr>
          <p:cNvSpPr/>
          <p:nvPr/>
        </p:nvSpPr>
        <p:spPr>
          <a:xfrm>
            <a:off x="2971800" y="2209800"/>
            <a:ext cx="228600" cy="838200"/>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 name="TextBox 7">
            <a:extLst>
              <a:ext uri="{FF2B5EF4-FFF2-40B4-BE49-F238E27FC236}">
                <a16:creationId xmlns:a16="http://schemas.microsoft.com/office/drawing/2014/main" id="{BA4DD12E-CCA0-E344-94EA-D51E93B16DCF}"/>
              </a:ext>
            </a:extLst>
          </p:cNvPr>
          <p:cNvSpPr txBox="1"/>
          <p:nvPr/>
        </p:nvSpPr>
        <p:spPr>
          <a:xfrm>
            <a:off x="3276600" y="2438400"/>
            <a:ext cx="4911725" cy="369332"/>
          </a:xfrm>
          <a:prstGeom prst="rect">
            <a:avLst/>
          </a:prstGeom>
          <a:noFill/>
        </p:spPr>
        <p:txBody>
          <a:bodyPr wrap="square" rtlCol="0">
            <a:spAutoFit/>
          </a:bodyPr>
          <a:lstStyle/>
          <a:p>
            <a:r>
              <a:rPr lang="en-US" i="1" dirty="0">
                <a:solidFill>
                  <a:schemeClr val="tx2"/>
                </a:solidFill>
              </a:rPr>
              <a:t>First class requirements in the public sector!</a:t>
            </a:r>
          </a:p>
        </p:txBody>
      </p:sp>
    </p:spTree>
    <p:extLst>
      <p:ext uri="{BB962C8B-B14F-4D97-AF65-F5344CB8AC3E}">
        <p14:creationId xmlns:p14="http://schemas.microsoft.com/office/powerpoint/2010/main" val="3710402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TextShape 1"/>
          <p:cNvSpPr txBox="1"/>
          <p:nvPr/>
        </p:nvSpPr>
        <p:spPr>
          <a:xfrm>
            <a:off x="457200" y="762000"/>
            <a:ext cx="8445960" cy="736200"/>
          </a:xfrm>
          <a:prstGeom prst="rect">
            <a:avLst/>
          </a:prstGeom>
        </p:spPr>
        <p:txBody>
          <a:bodyPr lIns="91119" tIns="45561" rIns="91119" bIns="45561" anchor="ctr"/>
          <a:lstStyle/>
          <a:p>
            <a:pPr defTabSz="455431" fontAlgn="base">
              <a:spcBef>
                <a:spcPct val="0"/>
              </a:spcBef>
              <a:spcAft>
                <a:spcPct val="0"/>
              </a:spcAft>
            </a:pPr>
            <a:r>
              <a:rPr lang="en-US" sz="2800" dirty="0">
                <a:solidFill>
                  <a:srgbClr val="E09E19"/>
                </a:solidFill>
                <a:latin typeface="Georgia"/>
                <a:ea typeface="ＭＳ Ｐゴシック" charset="0"/>
                <a:cs typeface="Arial" charset="0"/>
              </a:rPr>
              <a:t>The Fourth Paradigm</a:t>
            </a:r>
            <a:endParaRPr sz="2800" dirty="0">
              <a:solidFill>
                <a:prstClr val="black"/>
              </a:solidFill>
              <a:latin typeface="Calibri"/>
              <a:ea typeface="ＭＳ Ｐゴシック" charset="0"/>
              <a:cs typeface="Arial" charset="0"/>
            </a:endParaRPr>
          </a:p>
        </p:txBody>
      </p:sp>
      <p:sp>
        <p:nvSpPr>
          <p:cNvPr id="88" name="TextShape 2"/>
          <p:cNvSpPr txBox="1"/>
          <p:nvPr/>
        </p:nvSpPr>
        <p:spPr>
          <a:xfrm>
            <a:off x="482760" y="1545000"/>
            <a:ext cx="8445960" cy="4776120"/>
          </a:xfrm>
          <a:prstGeom prst="rect">
            <a:avLst/>
          </a:prstGeom>
        </p:spPr>
        <p:txBody>
          <a:bodyPr lIns="91119" tIns="45561" rIns="91119" bIns="45561"/>
          <a:lstStyle/>
          <a:p>
            <a:pPr marL="340127" indent="-340127" defTabSz="455431" fontAlgn="base">
              <a:lnSpc>
                <a:spcPct val="90000"/>
              </a:lnSpc>
              <a:spcBef>
                <a:spcPts val="600"/>
              </a:spcBef>
              <a:spcAft>
                <a:spcPct val="0"/>
              </a:spcAft>
              <a:buFont typeface="+mj-lt"/>
              <a:buAutoNum type="arabicPeriod"/>
            </a:pPr>
            <a:r>
              <a:rPr lang="en-US" sz="2400" dirty="0">
                <a:solidFill>
                  <a:srgbClr val="003262"/>
                </a:solidFill>
                <a:latin typeface="Calibri"/>
                <a:ea typeface="ＭＳ Ｐゴシック" charset="0"/>
                <a:cs typeface="Arial" charset="0"/>
              </a:rPr>
              <a:t>Empirical + experimental</a:t>
            </a:r>
          </a:p>
          <a:p>
            <a:pPr marL="340127" indent="-340127" defTabSz="455431" fontAlgn="base">
              <a:lnSpc>
                <a:spcPct val="90000"/>
              </a:lnSpc>
              <a:spcBef>
                <a:spcPts val="600"/>
              </a:spcBef>
              <a:spcAft>
                <a:spcPct val="0"/>
              </a:spcAft>
              <a:buFont typeface="+mj-lt"/>
              <a:buAutoNum type="arabicPeriod"/>
            </a:pPr>
            <a:r>
              <a:rPr lang="en-US" sz="2400" dirty="0">
                <a:solidFill>
                  <a:srgbClr val="003262"/>
                </a:solidFill>
                <a:latin typeface="Calibri"/>
                <a:ea typeface="ＭＳ Ｐゴシック" charset="0"/>
                <a:cs typeface="Arial" charset="0"/>
              </a:rPr>
              <a:t>Theoretical</a:t>
            </a:r>
          </a:p>
          <a:p>
            <a:pPr marL="340127" indent="-340127" defTabSz="455431" fontAlgn="base">
              <a:lnSpc>
                <a:spcPct val="90000"/>
              </a:lnSpc>
              <a:spcBef>
                <a:spcPts val="600"/>
              </a:spcBef>
              <a:spcAft>
                <a:spcPct val="0"/>
              </a:spcAft>
              <a:buFont typeface="+mj-lt"/>
              <a:buAutoNum type="arabicPeriod"/>
            </a:pPr>
            <a:r>
              <a:rPr lang="en-US" sz="2400" dirty="0">
                <a:solidFill>
                  <a:srgbClr val="003262"/>
                </a:solidFill>
                <a:latin typeface="Calibri"/>
                <a:ea typeface="ＭＳ Ｐゴシック" charset="0"/>
                <a:cs typeface="Arial" charset="0"/>
              </a:rPr>
              <a:t>Computational</a:t>
            </a:r>
          </a:p>
          <a:p>
            <a:pPr marL="340127" indent="-340127" defTabSz="455431" fontAlgn="base">
              <a:lnSpc>
                <a:spcPct val="90000"/>
              </a:lnSpc>
              <a:spcBef>
                <a:spcPts val="600"/>
              </a:spcBef>
              <a:spcAft>
                <a:spcPct val="0"/>
              </a:spcAft>
              <a:buFont typeface="+mj-lt"/>
              <a:buAutoNum type="arabicPeriod"/>
            </a:pPr>
            <a:r>
              <a:rPr lang="en-US" sz="2400" b="1" dirty="0">
                <a:solidFill>
                  <a:srgbClr val="003262"/>
                </a:solidFill>
                <a:latin typeface="Calibri"/>
                <a:ea typeface="ＭＳ Ｐゴシック" charset="0"/>
                <a:cs typeface="Arial" charset="0"/>
              </a:rPr>
              <a:t>Data-Intensive</a:t>
            </a:r>
          </a:p>
        </p:txBody>
      </p:sp>
      <p:pic>
        <p:nvPicPr>
          <p:cNvPr id="4" name="Picture 3" descr="gray"/>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803887" y="1110176"/>
            <a:ext cx="1764164" cy="274637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 name="Picture 4" descr="Pages from 4th_paradigm_book_complete_lr.jp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872890" y="2282746"/>
            <a:ext cx="1927955" cy="2746374"/>
          </a:xfrm>
          <a:prstGeom prst="rect">
            <a:avLst/>
          </a:prstGeom>
        </p:spPr>
      </p:pic>
      <p:sp>
        <p:nvSpPr>
          <p:cNvPr id="2" name="TextBox 1"/>
          <p:cNvSpPr txBox="1"/>
          <p:nvPr/>
        </p:nvSpPr>
        <p:spPr>
          <a:xfrm>
            <a:off x="4967982" y="3877780"/>
            <a:ext cx="1376568" cy="338554"/>
          </a:xfrm>
          <a:prstGeom prst="rect">
            <a:avLst/>
          </a:prstGeom>
          <a:noFill/>
        </p:spPr>
        <p:txBody>
          <a:bodyPr wrap="square" lIns="91119" tIns="45561" rIns="91119" bIns="45561" rtlCol="0">
            <a:spAutoFit/>
          </a:bodyPr>
          <a:lstStyle/>
          <a:p>
            <a:pPr algn="ctr" defTabSz="455431" fontAlgn="base">
              <a:spcBef>
                <a:spcPct val="0"/>
              </a:spcBef>
              <a:spcAft>
                <a:spcPct val="0"/>
              </a:spcAft>
            </a:pPr>
            <a:r>
              <a:rPr lang="en-US" sz="1600" dirty="0">
                <a:solidFill>
                  <a:prstClr val="black"/>
                </a:solidFill>
                <a:latin typeface="Calibri"/>
                <a:ea typeface="ＭＳ Ｐゴシック" charset="0"/>
                <a:cs typeface="Calibri"/>
              </a:rPr>
              <a:t>Jim Gray</a:t>
            </a:r>
          </a:p>
        </p:txBody>
      </p:sp>
      <p:pic>
        <p:nvPicPr>
          <p:cNvPr id="7" name="Picture 2" descr="D0330399"/>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482771" y="3390834"/>
            <a:ext cx="1226819" cy="1600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 name="Picture 7" descr="bboard.jpg"/>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879601" y="3888837"/>
            <a:ext cx="1238312" cy="1600200"/>
          </a:xfrm>
          <a:prstGeom prst="rect">
            <a:avLst/>
          </a:prstGeom>
        </p:spPr>
      </p:pic>
      <p:pic>
        <p:nvPicPr>
          <p:cNvPr id="9" name="Picture 8" descr="ds.jp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3283189" y="4343320"/>
            <a:ext cx="1248156" cy="1600200"/>
          </a:xfrm>
          <a:prstGeom prst="rect">
            <a:avLst/>
          </a:prstGeom>
        </p:spPr>
      </p:pic>
      <p:pic>
        <p:nvPicPr>
          <p:cNvPr id="10" name="Picture 5" descr="sds"/>
          <p:cNvPicPr>
            <a:picLocks noChangeAspect="1" noChangeArrowheads="1"/>
          </p:cNvPicPr>
          <p:nvPr/>
        </p:nvPicPr>
        <p:blipFill>
          <a:blip r:embed="rId8" cstate="print">
            <a:extLst>
              <a:ext uri="{28A0092B-C50C-407E-A947-70E740481C1C}">
                <a14:useLocalDpi xmlns:a14="http://schemas.microsoft.com/office/drawing/2010/main"/>
              </a:ext>
            </a:extLst>
          </a:blip>
          <a:srcRect/>
          <a:stretch>
            <a:fillRect/>
          </a:stretch>
        </p:blipFill>
        <p:spPr bwMode="auto">
          <a:xfrm>
            <a:off x="4728795" y="4772181"/>
            <a:ext cx="1316329" cy="1600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1" name="Picture 7" descr="sdss_logo_4c877_1"/>
          <p:cNvPicPr>
            <a:picLocks noChangeAspect="1" noChangeArrowheads="1"/>
          </p:cNvPicPr>
          <p:nvPr/>
        </p:nvPicPr>
        <p:blipFill>
          <a:blip r:embed="rId9" cstate="print">
            <a:extLst>
              <a:ext uri="{28A0092B-C50C-407E-A947-70E740481C1C}">
                <a14:useLocalDpi xmlns:a14="http://schemas.microsoft.com/office/drawing/2010/main"/>
              </a:ext>
            </a:extLst>
          </a:blip>
          <a:srcRect/>
          <a:stretch>
            <a:fillRect/>
          </a:stretch>
        </p:blipFill>
        <p:spPr bwMode="auto">
          <a:xfrm>
            <a:off x="5285059" y="5943525"/>
            <a:ext cx="856886" cy="48349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797580781"/>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xmlns:p14="http://schemas.microsoft.com/office/powerpoint/2010/mai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8">
                                            <p:txEl>
                                              <p:pRg st="0" end="0"/>
                                            </p:txEl>
                                          </p:spTgt>
                                        </p:tgtEl>
                                        <p:attrNameLst>
                                          <p:attrName>style.visibility</p:attrName>
                                        </p:attrNameLst>
                                      </p:cBhvr>
                                      <p:to>
                                        <p:strVal val="visible"/>
                                      </p:to>
                                    </p:set>
                                    <p:animEffect transition="in" filter="fade">
                                      <p:cBhvr>
                                        <p:cTn id="7" dur="200"/>
                                        <p:tgtEl>
                                          <p:spTgt spid="88">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2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88">
                                            <p:txEl>
                                              <p:pRg st="1" end="1"/>
                                            </p:txEl>
                                          </p:spTgt>
                                        </p:tgtEl>
                                        <p:attrNameLst>
                                          <p:attrName>style.visibility</p:attrName>
                                        </p:attrNameLst>
                                      </p:cBhvr>
                                      <p:to>
                                        <p:strVal val="visible"/>
                                      </p:to>
                                    </p:set>
                                    <p:animEffect transition="in" filter="fade">
                                      <p:cBhvr>
                                        <p:cTn id="15" dur="200"/>
                                        <p:tgtEl>
                                          <p:spTgt spid="88">
                                            <p:txEl>
                                              <p:pRg st="1" end="1"/>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2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88">
                                            <p:txEl>
                                              <p:pRg st="2" end="2"/>
                                            </p:txEl>
                                          </p:spTgt>
                                        </p:tgtEl>
                                        <p:attrNameLst>
                                          <p:attrName>style.visibility</p:attrName>
                                        </p:attrNameLst>
                                      </p:cBhvr>
                                      <p:to>
                                        <p:strVal val="visible"/>
                                      </p:to>
                                    </p:set>
                                    <p:animEffect transition="in" filter="fade">
                                      <p:cBhvr>
                                        <p:cTn id="23" dur="200"/>
                                        <p:tgtEl>
                                          <p:spTgt spid="88">
                                            <p:txEl>
                                              <p:pRg st="2" end="2"/>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200"/>
                                        <p:tgtEl>
                                          <p:spTgt spid="9"/>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88">
                                            <p:txEl>
                                              <p:pRg st="3" end="3"/>
                                            </p:txEl>
                                          </p:spTgt>
                                        </p:tgtEl>
                                        <p:attrNameLst>
                                          <p:attrName>style.visibility</p:attrName>
                                        </p:attrNameLst>
                                      </p:cBhvr>
                                      <p:to>
                                        <p:strVal val="visible"/>
                                      </p:to>
                                    </p:set>
                                    <p:animEffect transition="in" filter="fade">
                                      <p:cBhvr>
                                        <p:cTn id="31" dur="200"/>
                                        <p:tgtEl>
                                          <p:spTgt spid="88">
                                            <p:txEl>
                                              <p:pRg st="3" end="3"/>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fade">
                                      <p:cBhvr>
                                        <p:cTn id="34" dur="200"/>
                                        <p:tgtEl>
                                          <p:spTgt spid="10"/>
                                        </p:tgtEl>
                                      </p:cBhvr>
                                    </p:animEffect>
                                  </p:childTnLst>
                                </p:cTn>
                              </p:par>
                              <p:par>
                                <p:cTn id="35" presetID="10" presetClass="entr" presetSubtype="0" fill="hold" nodeType="with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2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dirty="0"/>
              <a:t>Nearly every field of discovery has been transitioning from “data poor” to “data rich”</a:t>
            </a:r>
          </a:p>
        </p:txBody>
      </p:sp>
      <p:sp>
        <p:nvSpPr>
          <p:cNvPr id="3" name="Content Placeholder 2"/>
          <p:cNvSpPr>
            <a:spLocks noGrp="1"/>
          </p:cNvSpPr>
          <p:nvPr>
            <p:ph idx="1"/>
          </p:nvPr>
        </p:nvSpPr>
        <p:spPr>
          <a:xfrm>
            <a:off x="379702" y="3633385"/>
            <a:ext cx="2545016" cy="332751"/>
          </a:xfrm>
        </p:spPr>
        <p:txBody>
          <a:bodyPr>
            <a:normAutofit fontScale="92500" lnSpcReduction="10000"/>
          </a:bodyPr>
          <a:lstStyle/>
          <a:p>
            <a:pPr marL="0" indent="0" algn="ctr">
              <a:buNone/>
            </a:pPr>
            <a:r>
              <a:rPr lang="en-US" sz="1800" dirty="0">
                <a:solidFill>
                  <a:srgbClr val="000000"/>
                </a:solidFill>
              </a:rPr>
              <a:t>Astronomy: LSST</a:t>
            </a:r>
            <a:endParaRPr lang="en-US" dirty="0">
              <a:solidFill>
                <a:srgbClr val="000000"/>
              </a:solidFill>
            </a:endParaRPr>
          </a:p>
        </p:txBody>
      </p:sp>
      <p:pic>
        <p:nvPicPr>
          <p:cNvPr id="5" name="Picture 3" descr="lhc-fon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86413" y="1988772"/>
            <a:ext cx="2263057" cy="14174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6" name="Picture 4" descr="hiseq_200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18418" y="4143375"/>
            <a:ext cx="2026921" cy="1600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nvGrpSpPr>
          <p:cNvPr id="7" name="Group 6"/>
          <p:cNvGrpSpPr>
            <a:grpSpLocks noChangeAspect="1"/>
          </p:cNvGrpSpPr>
          <p:nvPr/>
        </p:nvGrpSpPr>
        <p:grpSpPr>
          <a:xfrm>
            <a:off x="6386286" y="2051928"/>
            <a:ext cx="1873396" cy="1551213"/>
            <a:chOff x="2926481" y="1752600"/>
            <a:chExt cx="6130925" cy="5076539"/>
          </a:xfrm>
        </p:grpSpPr>
        <p:pic>
          <p:nvPicPr>
            <p:cNvPr id="8" name="Picture 3" descr="ooi"/>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26481" y="3296952"/>
              <a:ext cx="6130925" cy="35321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9" name="Picture 10" descr="OOI_Logo"/>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078537" y="1752600"/>
              <a:ext cx="2971800" cy="15192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pic>
        <p:nvPicPr>
          <p:cNvPr id="10" name="Picture 6" descr="isp-199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37396" y="4627648"/>
            <a:ext cx="1984481" cy="1600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1" name="Picture 3" descr="cherrychristmas"/>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32209" y="4467716"/>
            <a:ext cx="2130526" cy="1600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5" name="Content Placeholder 2"/>
          <p:cNvSpPr txBox="1">
            <a:spLocks/>
          </p:cNvSpPr>
          <p:nvPr/>
        </p:nvSpPr>
        <p:spPr>
          <a:xfrm>
            <a:off x="3276982" y="3406209"/>
            <a:ext cx="2545016" cy="332751"/>
          </a:xfrm>
          <a:prstGeom prst="rect">
            <a:avLst/>
          </a:prstGeom>
        </p:spPr>
        <p:txBody>
          <a:bodyPr vert="horz" lIns="90918" tIns="45464" rIns="90918" bIns="45464" rtlCol="0">
            <a:normAutofit fontScale="92500" lnSpcReduction="10000"/>
          </a:bodyPr>
          <a:lstStyle>
            <a:lvl1pPr marL="342763" indent="-342763" algn="l" defTabSz="457016" rtl="0" eaLnBrk="1" latinLnBrk="0" hangingPunct="1">
              <a:spcBef>
                <a:spcPct val="20000"/>
              </a:spcBef>
              <a:buFont typeface="Arial"/>
              <a:buChar char="•"/>
              <a:defRPr sz="2400" kern="1200">
                <a:solidFill>
                  <a:srgbClr val="003262"/>
                </a:solidFill>
                <a:latin typeface="Calibri"/>
                <a:ea typeface="+mn-ea"/>
                <a:cs typeface="Calibri"/>
              </a:defRPr>
            </a:lvl1pPr>
            <a:lvl2pPr marL="742652" indent="-285637" algn="l" defTabSz="457016" rtl="0" eaLnBrk="1" latinLnBrk="0" hangingPunct="1">
              <a:spcBef>
                <a:spcPct val="20000"/>
              </a:spcBef>
              <a:buFont typeface="Arial"/>
              <a:buChar char="–"/>
              <a:defRPr sz="2000" kern="1200">
                <a:solidFill>
                  <a:srgbClr val="003262"/>
                </a:solidFill>
                <a:latin typeface="Calibri"/>
                <a:ea typeface="+mn-ea"/>
                <a:cs typeface="Calibri"/>
              </a:defRPr>
            </a:lvl2pPr>
            <a:lvl3pPr marL="1142541" indent="-228509" algn="l" defTabSz="457016" rtl="0" eaLnBrk="1" latinLnBrk="0" hangingPunct="1">
              <a:spcBef>
                <a:spcPct val="20000"/>
              </a:spcBef>
              <a:buFont typeface="Arial"/>
              <a:buChar char="•"/>
              <a:defRPr sz="1800" kern="1200">
                <a:solidFill>
                  <a:srgbClr val="003262"/>
                </a:solidFill>
                <a:latin typeface="Calibri"/>
                <a:ea typeface="+mn-ea"/>
                <a:cs typeface="Calibri"/>
              </a:defRPr>
            </a:lvl3pPr>
            <a:lvl4pPr marL="1599559" indent="-228509" algn="l" defTabSz="457016" rtl="0" eaLnBrk="1" latinLnBrk="0" hangingPunct="1">
              <a:spcBef>
                <a:spcPct val="20000"/>
              </a:spcBef>
              <a:buFont typeface="Arial"/>
              <a:buChar char="–"/>
              <a:defRPr sz="1600" kern="1200">
                <a:solidFill>
                  <a:srgbClr val="003262"/>
                </a:solidFill>
                <a:latin typeface="Calibri"/>
                <a:ea typeface="+mn-ea"/>
                <a:cs typeface="Calibri"/>
              </a:defRPr>
            </a:lvl4pPr>
            <a:lvl5pPr marL="2056576" indent="-228509" algn="l" defTabSz="457016" rtl="0" eaLnBrk="1" latinLnBrk="0" hangingPunct="1">
              <a:spcBef>
                <a:spcPct val="20000"/>
              </a:spcBef>
              <a:buFont typeface="Arial"/>
              <a:buChar char="»"/>
              <a:defRPr sz="1400" kern="1200">
                <a:solidFill>
                  <a:srgbClr val="003262"/>
                </a:solidFill>
                <a:latin typeface="Calibri"/>
                <a:ea typeface="+mn-ea"/>
                <a:cs typeface="Calibri"/>
              </a:defRPr>
            </a:lvl5pPr>
            <a:lvl6pPr marL="2513594" indent="-228509" algn="l" defTabSz="457016" rtl="0" eaLnBrk="1" latinLnBrk="0" hangingPunct="1">
              <a:spcBef>
                <a:spcPct val="20000"/>
              </a:spcBef>
              <a:buFont typeface="Arial"/>
              <a:buChar char="•"/>
              <a:defRPr sz="2000" kern="1200">
                <a:solidFill>
                  <a:schemeClr val="tx1"/>
                </a:solidFill>
                <a:latin typeface="+mn-lt"/>
                <a:ea typeface="+mn-ea"/>
                <a:cs typeface="+mn-cs"/>
              </a:defRPr>
            </a:lvl6pPr>
            <a:lvl7pPr marL="2970611" indent="-228509" algn="l" defTabSz="457016" rtl="0" eaLnBrk="1" latinLnBrk="0" hangingPunct="1">
              <a:spcBef>
                <a:spcPct val="20000"/>
              </a:spcBef>
              <a:buFont typeface="Arial"/>
              <a:buChar char="•"/>
              <a:defRPr sz="2000" kern="1200">
                <a:solidFill>
                  <a:schemeClr val="tx1"/>
                </a:solidFill>
                <a:latin typeface="+mn-lt"/>
                <a:ea typeface="+mn-ea"/>
                <a:cs typeface="+mn-cs"/>
              </a:defRPr>
            </a:lvl7pPr>
            <a:lvl8pPr marL="3427629" indent="-228509" algn="l" defTabSz="457016" rtl="0" eaLnBrk="1" latinLnBrk="0" hangingPunct="1">
              <a:spcBef>
                <a:spcPct val="20000"/>
              </a:spcBef>
              <a:buFont typeface="Arial"/>
              <a:buChar char="•"/>
              <a:defRPr sz="2000" kern="1200">
                <a:solidFill>
                  <a:schemeClr val="tx1"/>
                </a:solidFill>
                <a:latin typeface="+mn-lt"/>
                <a:ea typeface="+mn-ea"/>
                <a:cs typeface="+mn-cs"/>
              </a:defRPr>
            </a:lvl8pPr>
            <a:lvl9pPr marL="3884647" indent="-228509" algn="l" defTabSz="457016"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1800" dirty="0">
                <a:solidFill>
                  <a:srgbClr val="000000"/>
                </a:solidFill>
              </a:rPr>
              <a:t>Physics: </a:t>
            </a:r>
            <a:r>
              <a:rPr lang="en-US" sz="1800" dirty="0" err="1">
                <a:solidFill>
                  <a:srgbClr val="000000"/>
                </a:solidFill>
              </a:rPr>
              <a:t>Fermilab</a:t>
            </a:r>
            <a:r>
              <a:rPr lang="en-US" sz="1800" dirty="0">
                <a:solidFill>
                  <a:srgbClr val="000000"/>
                </a:solidFill>
              </a:rPr>
              <a:t>, LHC</a:t>
            </a:r>
            <a:endParaRPr lang="en-US" dirty="0">
              <a:solidFill>
                <a:srgbClr val="000000"/>
              </a:solidFill>
            </a:endParaRPr>
          </a:p>
        </p:txBody>
      </p:sp>
      <p:sp>
        <p:nvSpPr>
          <p:cNvPr id="16" name="Content Placeholder 2"/>
          <p:cNvSpPr txBox="1">
            <a:spLocks/>
          </p:cNvSpPr>
          <p:nvPr/>
        </p:nvSpPr>
        <p:spPr>
          <a:xfrm>
            <a:off x="6076942" y="3615500"/>
            <a:ext cx="2545016" cy="332751"/>
          </a:xfrm>
          <a:prstGeom prst="rect">
            <a:avLst/>
          </a:prstGeom>
        </p:spPr>
        <p:txBody>
          <a:bodyPr vert="horz" lIns="90918" tIns="45464" rIns="90918" bIns="45464" rtlCol="0">
            <a:normAutofit fontScale="92500" lnSpcReduction="10000"/>
          </a:bodyPr>
          <a:lstStyle>
            <a:lvl1pPr marL="342763" indent="-342763" algn="l" defTabSz="457016" rtl="0" eaLnBrk="1" latinLnBrk="0" hangingPunct="1">
              <a:spcBef>
                <a:spcPct val="20000"/>
              </a:spcBef>
              <a:buFont typeface="Arial"/>
              <a:buChar char="•"/>
              <a:defRPr sz="2400" kern="1200">
                <a:solidFill>
                  <a:srgbClr val="003262"/>
                </a:solidFill>
                <a:latin typeface="Calibri"/>
                <a:ea typeface="+mn-ea"/>
                <a:cs typeface="Calibri"/>
              </a:defRPr>
            </a:lvl1pPr>
            <a:lvl2pPr marL="742652" indent="-285637" algn="l" defTabSz="457016" rtl="0" eaLnBrk="1" latinLnBrk="0" hangingPunct="1">
              <a:spcBef>
                <a:spcPct val="20000"/>
              </a:spcBef>
              <a:buFont typeface="Arial"/>
              <a:buChar char="–"/>
              <a:defRPr sz="2000" kern="1200">
                <a:solidFill>
                  <a:srgbClr val="003262"/>
                </a:solidFill>
                <a:latin typeface="Calibri"/>
                <a:ea typeface="+mn-ea"/>
                <a:cs typeface="Calibri"/>
              </a:defRPr>
            </a:lvl2pPr>
            <a:lvl3pPr marL="1142541" indent="-228509" algn="l" defTabSz="457016" rtl="0" eaLnBrk="1" latinLnBrk="0" hangingPunct="1">
              <a:spcBef>
                <a:spcPct val="20000"/>
              </a:spcBef>
              <a:buFont typeface="Arial"/>
              <a:buChar char="•"/>
              <a:defRPr sz="1800" kern="1200">
                <a:solidFill>
                  <a:srgbClr val="003262"/>
                </a:solidFill>
                <a:latin typeface="Calibri"/>
                <a:ea typeface="+mn-ea"/>
                <a:cs typeface="Calibri"/>
              </a:defRPr>
            </a:lvl3pPr>
            <a:lvl4pPr marL="1599559" indent="-228509" algn="l" defTabSz="457016" rtl="0" eaLnBrk="1" latinLnBrk="0" hangingPunct="1">
              <a:spcBef>
                <a:spcPct val="20000"/>
              </a:spcBef>
              <a:buFont typeface="Arial"/>
              <a:buChar char="–"/>
              <a:defRPr sz="1600" kern="1200">
                <a:solidFill>
                  <a:srgbClr val="003262"/>
                </a:solidFill>
                <a:latin typeface="Calibri"/>
                <a:ea typeface="+mn-ea"/>
                <a:cs typeface="Calibri"/>
              </a:defRPr>
            </a:lvl4pPr>
            <a:lvl5pPr marL="2056576" indent="-228509" algn="l" defTabSz="457016" rtl="0" eaLnBrk="1" latinLnBrk="0" hangingPunct="1">
              <a:spcBef>
                <a:spcPct val="20000"/>
              </a:spcBef>
              <a:buFont typeface="Arial"/>
              <a:buChar char="»"/>
              <a:defRPr sz="1400" kern="1200">
                <a:solidFill>
                  <a:srgbClr val="003262"/>
                </a:solidFill>
                <a:latin typeface="Calibri"/>
                <a:ea typeface="+mn-ea"/>
                <a:cs typeface="Calibri"/>
              </a:defRPr>
            </a:lvl5pPr>
            <a:lvl6pPr marL="2513594" indent="-228509" algn="l" defTabSz="457016" rtl="0" eaLnBrk="1" latinLnBrk="0" hangingPunct="1">
              <a:spcBef>
                <a:spcPct val="20000"/>
              </a:spcBef>
              <a:buFont typeface="Arial"/>
              <a:buChar char="•"/>
              <a:defRPr sz="2000" kern="1200">
                <a:solidFill>
                  <a:schemeClr val="tx1"/>
                </a:solidFill>
                <a:latin typeface="+mn-lt"/>
                <a:ea typeface="+mn-ea"/>
                <a:cs typeface="+mn-cs"/>
              </a:defRPr>
            </a:lvl6pPr>
            <a:lvl7pPr marL="2970611" indent="-228509" algn="l" defTabSz="457016" rtl="0" eaLnBrk="1" latinLnBrk="0" hangingPunct="1">
              <a:spcBef>
                <a:spcPct val="20000"/>
              </a:spcBef>
              <a:buFont typeface="Arial"/>
              <a:buChar char="•"/>
              <a:defRPr sz="2000" kern="1200">
                <a:solidFill>
                  <a:schemeClr val="tx1"/>
                </a:solidFill>
                <a:latin typeface="+mn-lt"/>
                <a:ea typeface="+mn-ea"/>
                <a:cs typeface="+mn-cs"/>
              </a:defRPr>
            </a:lvl7pPr>
            <a:lvl8pPr marL="3427629" indent="-228509" algn="l" defTabSz="457016" rtl="0" eaLnBrk="1" latinLnBrk="0" hangingPunct="1">
              <a:spcBef>
                <a:spcPct val="20000"/>
              </a:spcBef>
              <a:buFont typeface="Arial"/>
              <a:buChar char="•"/>
              <a:defRPr sz="2000" kern="1200">
                <a:solidFill>
                  <a:schemeClr val="tx1"/>
                </a:solidFill>
                <a:latin typeface="+mn-lt"/>
                <a:ea typeface="+mn-ea"/>
                <a:cs typeface="+mn-cs"/>
              </a:defRPr>
            </a:lvl8pPr>
            <a:lvl9pPr marL="3884647" indent="-228509" algn="l" defTabSz="457016"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1800" dirty="0">
                <a:solidFill>
                  <a:srgbClr val="000000"/>
                </a:solidFill>
              </a:rPr>
              <a:t>Oceanography: OOI</a:t>
            </a:r>
            <a:endParaRPr lang="en-US" dirty="0">
              <a:solidFill>
                <a:srgbClr val="000000"/>
              </a:solidFill>
            </a:endParaRPr>
          </a:p>
        </p:txBody>
      </p:sp>
      <p:sp>
        <p:nvSpPr>
          <p:cNvPr id="17" name="Content Placeholder 2"/>
          <p:cNvSpPr txBox="1">
            <a:spLocks/>
          </p:cNvSpPr>
          <p:nvPr/>
        </p:nvSpPr>
        <p:spPr>
          <a:xfrm>
            <a:off x="-60478" y="6239485"/>
            <a:ext cx="2545016" cy="332751"/>
          </a:xfrm>
          <a:prstGeom prst="rect">
            <a:avLst/>
          </a:prstGeom>
        </p:spPr>
        <p:txBody>
          <a:bodyPr vert="horz" lIns="90918" tIns="45464" rIns="90918" bIns="45464" rtlCol="0">
            <a:normAutofit fontScale="92500" lnSpcReduction="10000"/>
          </a:bodyPr>
          <a:lstStyle>
            <a:lvl1pPr marL="342763" indent="-342763" algn="l" defTabSz="457016" rtl="0" eaLnBrk="1" latinLnBrk="0" hangingPunct="1">
              <a:spcBef>
                <a:spcPct val="20000"/>
              </a:spcBef>
              <a:buFont typeface="Arial"/>
              <a:buChar char="•"/>
              <a:defRPr sz="2400" kern="1200">
                <a:solidFill>
                  <a:srgbClr val="003262"/>
                </a:solidFill>
                <a:latin typeface="Calibri"/>
                <a:ea typeface="+mn-ea"/>
                <a:cs typeface="Calibri"/>
              </a:defRPr>
            </a:lvl1pPr>
            <a:lvl2pPr marL="742652" indent="-285637" algn="l" defTabSz="457016" rtl="0" eaLnBrk="1" latinLnBrk="0" hangingPunct="1">
              <a:spcBef>
                <a:spcPct val="20000"/>
              </a:spcBef>
              <a:buFont typeface="Arial"/>
              <a:buChar char="–"/>
              <a:defRPr sz="2000" kern="1200">
                <a:solidFill>
                  <a:srgbClr val="003262"/>
                </a:solidFill>
                <a:latin typeface="Calibri"/>
                <a:ea typeface="+mn-ea"/>
                <a:cs typeface="Calibri"/>
              </a:defRPr>
            </a:lvl2pPr>
            <a:lvl3pPr marL="1142541" indent="-228509" algn="l" defTabSz="457016" rtl="0" eaLnBrk="1" latinLnBrk="0" hangingPunct="1">
              <a:spcBef>
                <a:spcPct val="20000"/>
              </a:spcBef>
              <a:buFont typeface="Arial"/>
              <a:buChar char="•"/>
              <a:defRPr sz="1800" kern="1200">
                <a:solidFill>
                  <a:srgbClr val="003262"/>
                </a:solidFill>
                <a:latin typeface="Calibri"/>
                <a:ea typeface="+mn-ea"/>
                <a:cs typeface="Calibri"/>
              </a:defRPr>
            </a:lvl3pPr>
            <a:lvl4pPr marL="1599559" indent="-228509" algn="l" defTabSz="457016" rtl="0" eaLnBrk="1" latinLnBrk="0" hangingPunct="1">
              <a:spcBef>
                <a:spcPct val="20000"/>
              </a:spcBef>
              <a:buFont typeface="Arial"/>
              <a:buChar char="–"/>
              <a:defRPr sz="1600" kern="1200">
                <a:solidFill>
                  <a:srgbClr val="003262"/>
                </a:solidFill>
                <a:latin typeface="Calibri"/>
                <a:ea typeface="+mn-ea"/>
                <a:cs typeface="Calibri"/>
              </a:defRPr>
            </a:lvl4pPr>
            <a:lvl5pPr marL="2056576" indent="-228509" algn="l" defTabSz="457016" rtl="0" eaLnBrk="1" latinLnBrk="0" hangingPunct="1">
              <a:spcBef>
                <a:spcPct val="20000"/>
              </a:spcBef>
              <a:buFont typeface="Arial"/>
              <a:buChar char="»"/>
              <a:defRPr sz="1400" kern="1200">
                <a:solidFill>
                  <a:srgbClr val="003262"/>
                </a:solidFill>
                <a:latin typeface="Calibri"/>
                <a:ea typeface="+mn-ea"/>
                <a:cs typeface="Calibri"/>
              </a:defRPr>
            </a:lvl5pPr>
            <a:lvl6pPr marL="2513594" indent="-228509" algn="l" defTabSz="457016" rtl="0" eaLnBrk="1" latinLnBrk="0" hangingPunct="1">
              <a:spcBef>
                <a:spcPct val="20000"/>
              </a:spcBef>
              <a:buFont typeface="Arial"/>
              <a:buChar char="•"/>
              <a:defRPr sz="2000" kern="1200">
                <a:solidFill>
                  <a:schemeClr val="tx1"/>
                </a:solidFill>
                <a:latin typeface="+mn-lt"/>
                <a:ea typeface="+mn-ea"/>
                <a:cs typeface="+mn-cs"/>
              </a:defRPr>
            </a:lvl6pPr>
            <a:lvl7pPr marL="2970611" indent="-228509" algn="l" defTabSz="457016" rtl="0" eaLnBrk="1" latinLnBrk="0" hangingPunct="1">
              <a:spcBef>
                <a:spcPct val="20000"/>
              </a:spcBef>
              <a:buFont typeface="Arial"/>
              <a:buChar char="•"/>
              <a:defRPr sz="2000" kern="1200">
                <a:solidFill>
                  <a:schemeClr val="tx1"/>
                </a:solidFill>
                <a:latin typeface="+mn-lt"/>
                <a:ea typeface="+mn-ea"/>
                <a:cs typeface="+mn-cs"/>
              </a:defRPr>
            </a:lvl7pPr>
            <a:lvl8pPr marL="3427629" indent="-228509" algn="l" defTabSz="457016" rtl="0" eaLnBrk="1" latinLnBrk="0" hangingPunct="1">
              <a:spcBef>
                <a:spcPct val="20000"/>
              </a:spcBef>
              <a:buFont typeface="Arial"/>
              <a:buChar char="•"/>
              <a:defRPr sz="2000" kern="1200">
                <a:solidFill>
                  <a:schemeClr val="tx1"/>
                </a:solidFill>
                <a:latin typeface="+mn-lt"/>
                <a:ea typeface="+mn-ea"/>
                <a:cs typeface="+mn-cs"/>
              </a:defRPr>
            </a:lvl8pPr>
            <a:lvl9pPr marL="3884647" indent="-228509" algn="l" defTabSz="457016"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1800" dirty="0">
                <a:solidFill>
                  <a:srgbClr val="000000"/>
                </a:solidFill>
              </a:rPr>
              <a:t>Social Sciences</a:t>
            </a:r>
            <a:endParaRPr lang="en-US" dirty="0">
              <a:solidFill>
                <a:srgbClr val="000000"/>
              </a:solidFill>
            </a:endParaRPr>
          </a:p>
        </p:txBody>
      </p:sp>
      <p:sp>
        <p:nvSpPr>
          <p:cNvPr id="18" name="Content Placeholder 2"/>
          <p:cNvSpPr txBox="1">
            <a:spLocks/>
          </p:cNvSpPr>
          <p:nvPr/>
        </p:nvSpPr>
        <p:spPr>
          <a:xfrm>
            <a:off x="2087202" y="5735169"/>
            <a:ext cx="2545016" cy="332751"/>
          </a:xfrm>
          <a:prstGeom prst="rect">
            <a:avLst/>
          </a:prstGeom>
        </p:spPr>
        <p:txBody>
          <a:bodyPr vert="horz" lIns="90918" tIns="45464" rIns="90918" bIns="45464" rtlCol="0">
            <a:normAutofit fontScale="92500" lnSpcReduction="10000"/>
          </a:bodyPr>
          <a:lstStyle>
            <a:lvl1pPr marL="342763" indent="-342763" algn="l" defTabSz="457016" rtl="0" eaLnBrk="1" latinLnBrk="0" hangingPunct="1">
              <a:spcBef>
                <a:spcPct val="20000"/>
              </a:spcBef>
              <a:buFont typeface="Arial"/>
              <a:buChar char="•"/>
              <a:defRPr sz="2400" kern="1200">
                <a:solidFill>
                  <a:srgbClr val="003262"/>
                </a:solidFill>
                <a:latin typeface="Calibri"/>
                <a:ea typeface="+mn-ea"/>
                <a:cs typeface="Calibri"/>
              </a:defRPr>
            </a:lvl1pPr>
            <a:lvl2pPr marL="742652" indent="-285637" algn="l" defTabSz="457016" rtl="0" eaLnBrk="1" latinLnBrk="0" hangingPunct="1">
              <a:spcBef>
                <a:spcPct val="20000"/>
              </a:spcBef>
              <a:buFont typeface="Arial"/>
              <a:buChar char="–"/>
              <a:defRPr sz="2000" kern="1200">
                <a:solidFill>
                  <a:srgbClr val="003262"/>
                </a:solidFill>
                <a:latin typeface="Calibri"/>
                <a:ea typeface="+mn-ea"/>
                <a:cs typeface="Calibri"/>
              </a:defRPr>
            </a:lvl2pPr>
            <a:lvl3pPr marL="1142541" indent="-228509" algn="l" defTabSz="457016" rtl="0" eaLnBrk="1" latinLnBrk="0" hangingPunct="1">
              <a:spcBef>
                <a:spcPct val="20000"/>
              </a:spcBef>
              <a:buFont typeface="Arial"/>
              <a:buChar char="•"/>
              <a:defRPr sz="1800" kern="1200">
                <a:solidFill>
                  <a:srgbClr val="003262"/>
                </a:solidFill>
                <a:latin typeface="Calibri"/>
                <a:ea typeface="+mn-ea"/>
                <a:cs typeface="Calibri"/>
              </a:defRPr>
            </a:lvl3pPr>
            <a:lvl4pPr marL="1599559" indent="-228509" algn="l" defTabSz="457016" rtl="0" eaLnBrk="1" latinLnBrk="0" hangingPunct="1">
              <a:spcBef>
                <a:spcPct val="20000"/>
              </a:spcBef>
              <a:buFont typeface="Arial"/>
              <a:buChar char="–"/>
              <a:defRPr sz="1600" kern="1200">
                <a:solidFill>
                  <a:srgbClr val="003262"/>
                </a:solidFill>
                <a:latin typeface="Calibri"/>
                <a:ea typeface="+mn-ea"/>
                <a:cs typeface="Calibri"/>
              </a:defRPr>
            </a:lvl4pPr>
            <a:lvl5pPr marL="2056576" indent="-228509" algn="l" defTabSz="457016" rtl="0" eaLnBrk="1" latinLnBrk="0" hangingPunct="1">
              <a:spcBef>
                <a:spcPct val="20000"/>
              </a:spcBef>
              <a:buFont typeface="Arial"/>
              <a:buChar char="»"/>
              <a:defRPr sz="1400" kern="1200">
                <a:solidFill>
                  <a:srgbClr val="003262"/>
                </a:solidFill>
                <a:latin typeface="Calibri"/>
                <a:ea typeface="+mn-ea"/>
                <a:cs typeface="Calibri"/>
              </a:defRPr>
            </a:lvl5pPr>
            <a:lvl6pPr marL="2513594" indent="-228509" algn="l" defTabSz="457016" rtl="0" eaLnBrk="1" latinLnBrk="0" hangingPunct="1">
              <a:spcBef>
                <a:spcPct val="20000"/>
              </a:spcBef>
              <a:buFont typeface="Arial"/>
              <a:buChar char="•"/>
              <a:defRPr sz="2000" kern="1200">
                <a:solidFill>
                  <a:schemeClr val="tx1"/>
                </a:solidFill>
                <a:latin typeface="+mn-lt"/>
                <a:ea typeface="+mn-ea"/>
                <a:cs typeface="+mn-cs"/>
              </a:defRPr>
            </a:lvl6pPr>
            <a:lvl7pPr marL="2970611" indent="-228509" algn="l" defTabSz="457016" rtl="0" eaLnBrk="1" latinLnBrk="0" hangingPunct="1">
              <a:spcBef>
                <a:spcPct val="20000"/>
              </a:spcBef>
              <a:buFont typeface="Arial"/>
              <a:buChar char="•"/>
              <a:defRPr sz="2000" kern="1200">
                <a:solidFill>
                  <a:schemeClr val="tx1"/>
                </a:solidFill>
                <a:latin typeface="+mn-lt"/>
                <a:ea typeface="+mn-ea"/>
                <a:cs typeface="+mn-cs"/>
              </a:defRPr>
            </a:lvl7pPr>
            <a:lvl8pPr marL="3427629" indent="-228509" algn="l" defTabSz="457016" rtl="0" eaLnBrk="1" latinLnBrk="0" hangingPunct="1">
              <a:spcBef>
                <a:spcPct val="20000"/>
              </a:spcBef>
              <a:buFont typeface="Arial"/>
              <a:buChar char="•"/>
              <a:defRPr sz="2000" kern="1200">
                <a:solidFill>
                  <a:schemeClr val="tx1"/>
                </a:solidFill>
                <a:latin typeface="+mn-lt"/>
                <a:ea typeface="+mn-ea"/>
                <a:cs typeface="+mn-cs"/>
              </a:defRPr>
            </a:lvl8pPr>
            <a:lvl9pPr marL="3884647" indent="-228509" algn="l" defTabSz="457016"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1800" dirty="0">
                <a:solidFill>
                  <a:srgbClr val="000000"/>
                </a:solidFill>
              </a:rPr>
              <a:t>Biology: Sequencing</a:t>
            </a:r>
            <a:endParaRPr lang="en-US" dirty="0">
              <a:solidFill>
                <a:srgbClr val="000000"/>
              </a:solidFill>
            </a:endParaRPr>
          </a:p>
        </p:txBody>
      </p:sp>
      <p:sp>
        <p:nvSpPr>
          <p:cNvPr id="19" name="Content Placeholder 2"/>
          <p:cNvSpPr txBox="1">
            <a:spLocks/>
          </p:cNvSpPr>
          <p:nvPr/>
        </p:nvSpPr>
        <p:spPr>
          <a:xfrm>
            <a:off x="4720129" y="6067916"/>
            <a:ext cx="1960054" cy="547005"/>
          </a:xfrm>
          <a:prstGeom prst="rect">
            <a:avLst/>
          </a:prstGeom>
        </p:spPr>
        <p:txBody>
          <a:bodyPr vert="horz" lIns="90918" tIns="45464" rIns="90918" bIns="45464" rtlCol="0">
            <a:normAutofit/>
          </a:bodyPr>
          <a:lstStyle>
            <a:lvl1pPr marL="342763" indent="-342763" algn="l" defTabSz="457016" rtl="0" eaLnBrk="1" latinLnBrk="0" hangingPunct="1">
              <a:spcBef>
                <a:spcPct val="20000"/>
              </a:spcBef>
              <a:buFont typeface="Arial"/>
              <a:buChar char="•"/>
              <a:defRPr sz="2400" kern="1200">
                <a:solidFill>
                  <a:srgbClr val="003262"/>
                </a:solidFill>
                <a:latin typeface="Calibri"/>
                <a:ea typeface="+mn-ea"/>
                <a:cs typeface="Calibri"/>
              </a:defRPr>
            </a:lvl1pPr>
            <a:lvl2pPr marL="742652" indent="-285637" algn="l" defTabSz="457016" rtl="0" eaLnBrk="1" latinLnBrk="0" hangingPunct="1">
              <a:spcBef>
                <a:spcPct val="20000"/>
              </a:spcBef>
              <a:buFont typeface="Arial"/>
              <a:buChar char="–"/>
              <a:defRPr sz="2000" kern="1200">
                <a:solidFill>
                  <a:srgbClr val="003262"/>
                </a:solidFill>
                <a:latin typeface="Calibri"/>
                <a:ea typeface="+mn-ea"/>
                <a:cs typeface="Calibri"/>
              </a:defRPr>
            </a:lvl2pPr>
            <a:lvl3pPr marL="1142541" indent="-228509" algn="l" defTabSz="457016" rtl="0" eaLnBrk="1" latinLnBrk="0" hangingPunct="1">
              <a:spcBef>
                <a:spcPct val="20000"/>
              </a:spcBef>
              <a:buFont typeface="Arial"/>
              <a:buChar char="•"/>
              <a:defRPr sz="1800" kern="1200">
                <a:solidFill>
                  <a:srgbClr val="003262"/>
                </a:solidFill>
                <a:latin typeface="Calibri"/>
                <a:ea typeface="+mn-ea"/>
                <a:cs typeface="Calibri"/>
              </a:defRPr>
            </a:lvl3pPr>
            <a:lvl4pPr marL="1599559" indent="-228509" algn="l" defTabSz="457016" rtl="0" eaLnBrk="1" latinLnBrk="0" hangingPunct="1">
              <a:spcBef>
                <a:spcPct val="20000"/>
              </a:spcBef>
              <a:buFont typeface="Arial"/>
              <a:buChar char="–"/>
              <a:defRPr sz="1600" kern="1200">
                <a:solidFill>
                  <a:srgbClr val="003262"/>
                </a:solidFill>
                <a:latin typeface="Calibri"/>
                <a:ea typeface="+mn-ea"/>
                <a:cs typeface="Calibri"/>
              </a:defRPr>
            </a:lvl4pPr>
            <a:lvl5pPr marL="2056576" indent="-228509" algn="l" defTabSz="457016" rtl="0" eaLnBrk="1" latinLnBrk="0" hangingPunct="1">
              <a:spcBef>
                <a:spcPct val="20000"/>
              </a:spcBef>
              <a:buFont typeface="Arial"/>
              <a:buChar char="»"/>
              <a:defRPr sz="1400" kern="1200">
                <a:solidFill>
                  <a:srgbClr val="003262"/>
                </a:solidFill>
                <a:latin typeface="Calibri"/>
                <a:ea typeface="+mn-ea"/>
                <a:cs typeface="Calibri"/>
              </a:defRPr>
            </a:lvl5pPr>
            <a:lvl6pPr marL="2513594" indent="-228509" algn="l" defTabSz="457016" rtl="0" eaLnBrk="1" latinLnBrk="0" hangingPunct="1">
              <a:spcBef>
                <a:spcPct val="20000"/>
              </a:spcBef>
              <a:buFont typeface="Arial"/>
              <a:buChar char="•"/>
              <a:defRPr sz="2000" kern="1200">
                <a:solidFill>
                  <a:schemeClr val="tx1"/>
                </a:solidFill>
                <a:latin typeface="+mn-lt"/>
                <a:ea typeface="+mn-ea"/>
                <a:cs typeface="+mn-cs"/>
              </a:defRPr>
            </a:lvl6pPr>
            <a:lvl7pPr marL="2970611" indent="-228509" algn="l" defTabSz="457016" rtl="0" eaLnBrk="1" latinLnBrk="0" hangingPunct="1">
              <a:spcBef>
                <a:spcPct val="20000"/>
              </a:spcBef>
              <a:buFont typeface="Arial"/>
              <a:buChar char="•"/>
              <a:defRPr sz="2000" kern="1200">
                <a:solidFill>
                  <a:schemeClr val="tx1"/>
                </a:solidFill>
                <a:latin typeface="+mn-lt"/>
                <a:ea typeface="+mn-ea"/>
                <a:cs typeface="+mn-cs"/>
              </a:defRPr>
            </a:lvl7pPr>
            <a:lvl8pPr marL="3427629" indent="-228509" algn="l" defTabSz="457016" rtl="0" eaLnBrk="1" latinLnBrk="0" hangingPunct="1">
              <a:spcBef>
                <a:spcPct val="20000"/>
              </a:spcBef>
              <a:buFont typeface="Arial"/>
              <a:buChar char="•"/>
              <a:defRPr sz="2000" kern="1200">
                <a:solidFill>
                  <a:schemeClr val="tx1"/>
                </a:solidFill>
                <a:latin typeface="+mn-lt"/>
                <a:ea typeface="+mn-ea"/>
                <a:cs typeface="+mn-cs"/>
              </a:defRPr>
            </a:lvl8pPr>
            <a:lvl9pPr marL="3884647" indent="-228509" algn="l" defTabSz="457016"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1800" dirty="0">
                <a:solidFill>
                  <a:srgbClr val="000000"/>
                </a:solidFill>
              </a:rPr>
              <a:t>Economics</a:t>
            </a:r>
            <a:endParaRPr lang="en-US" dirty="0">
              <a:solidFill>
                <a:srgbClr val="000000"/>
              </a:solidFill>
            </a:endParaRPr>
          </a:p>
        </p:txBody>
      </p:sp>
      <p:sp>
        <p:nvSpPr>
          <p:cNvPr id="22" name="Content Placeholder 2"/>
          <p:cNvSpPr txBox="1">
            <a:spLocks/>
          </p:cNvSpPr>
          <p:nvPr/>
        </p:nvSpPr>
        <p:spPr>
          <a:xfrm>
            <a:off x="6762741" y="5224749"/>
            <a:ext cx="2381265" cy="332751"/>
          </a:xfrm>
          <a:prstGeom prst="rect">
            <a:avLst/>
          </a:prstGeom>
        </p:spPr>
        <p:txBody>
          <a:bodyPr vert="horz" lIns="90918" tIns="45464" rIns="90918" bIns="45464" rtlCol="0">
            <a:normAutofit fontScale="92500" lnSpcReduction="10000"/>
          </a:bodyPr>
          <a:lstStyle>
            <a:lvl1pPr marL="342763" indent="-342763" algn="l" defTabSz="457016" rtl="0" eaLnBrk="1" latinLnBrk="0" hangingPunct="1">
              <a:spcBef>
                <a:spcPct val="20000"/>
              </a:spcBef>
              <a:buFont typeface="Arial"/>
              <a:buChar char="•"/>
              <a:defRPr sz="2400" kern="1200">
                <a:solidFill>
                  <a:srgbClr val="003262"/>
                </a:solidFill>
                <a:latin typeface="Calibri"/>
                <a:ea typeface="+mn-ea"/>
                <a:cs typeface="Calibri"/>
              </a:defRPr>
            </a:lvl1pPr>
            <a:lvl2pPr marL="742652" indent="-285637" algn="l" defTabSz="457016" rtl="0" eaLnBrk="1" latinLnBrk="0" hangingPunct="1">
              <a:spcBef>
                <a:spcPct val="20000"/>
              </a:spcBef>
              <a:buFont typeface="Arial"/>
              <a:buChar char="–"/>
              <a:defRPr sz="2000" kern="1200">
                <a:solidFill>
                  <a:srgbClr val="003262"/>
                </a:solidFill>
                <a:latin typeface="Calibri"/>
                <a:ea typeface="+mn-ea"/>
                <a:cs typeface="Calibri"/>
              </a:defRPr>
            </a:lvl2pPr>
            <a:lvl3pPr marL="1142541" indent="-228509" algn="l" defTabSz="457016" rtl="0" eaLnBrk="1" latinLnBrk="0" hangingPunct="1">
              <a:spcBef>
                <a:spcPct val="20000"/>
              </a:spcBef>
              <a:buFont typeface="Arial"/>
              <a:buChar char="•"/>
              <a:defRPr sz="1800" kern="1200">
                <a:solidFill>
                  <a:srgbClr val="003262"/>
                </a:solidFill>
                <a:latin typeface="Calibri"/>
                <a:ea typeface="+mn-ea"/>
                <a:cs typeface="Calibri"/>
              </a:defRPr>
            </a:lvl3pPr>
            <a:lvl4pPr marL="1599559" indent="-228509" algn="l" defTabSz="457016" rtl="0" eaLnBrk="1" latinLnBrk="0" hangingPunct="1">
              <a:spcBef>
                <a:spcPct val="20000"/>
              </a:spcBef>
              <a:buFont typeface="Arial"/>
              <a:buChar char="–"/>
              <a:defRPr sz="1600" kern="1200">
                <a:solidFill>
                  <a:srgbClr val="003262"/>
                </a:solidFill>
                <a:latin typeface="Calibri"/>
                <a:ea typeface="+mn-ea"/>
                <a:cs typeface="Calibri"/>
              </a:defRPr>
            </a:lvl4pPr>
            <a:lvl5pPr marL="2056576" indent="-228509" algn="l" defTabSz="457016" rtl="0" eaLnBrk="1" latinLnBrk="0" hangingPunct="1">
              <a:spcBef>
                <a:spcPct val="20000"/>
              </a:spcBef>
              <a:buFont typeface="Arial"/>
              <a:buChar char="»"/>
              <a:defRPr sz="1400" kern="1200">
                <a:solidFill>
                  <a:srgbClr val="003262"/>
                </a:solidFill>
                <a:latin typeface="Calibri"/>
                <a:ea typeface="+mn-ea"/>
                <a:cs typeface="Calibri"/>
              </a:defRPr>
            </a:lvl5pPr>
            <a:lvl6pPr marL="2513594" indent="-228509" algn="l" defTabSz="457016" rtl="0" eaLnBrk="1" latinLnBrk="0" hangingPunct="1">
              <a:spcBef>
                <a:spcPct val="20000"/>
              </a:spcBef>
              <a:buFont typeface="Arial"/>
              <a:buChar char="•"/>
              <a:defRPr sz="2000" kern="1200">
                <a:solidFill>
                  <a:schemeClr val="tx1"/>
                </a:solidFill>
                <a:latin typeface="+mn-lt"/>
                <a:ea typeface="+mn-ea"/>
                <a:cs typeface="+mn-cs"/>
              </a:defRPr>
            </a:lvl6pPr>
            <a:lvl7pPr marL="2970611" indent="-228509" algn="l" defTabSz="457016" rtl="0" eaLnBrk="1" latinLnBrk="0" hangingPunct="1">
              <a:spcBef>
                <a:spcPct val="20000"/>
              </a:spcBef>
              <a:buFont typeface="Arial"/>
              <a:buChar char="•"/>
              <a:defRPr sz="2000" kern="1200">
                <a:solidFill>
                  <a:schemeClr val="tx1"/>
                </a:solidFill>
                <a:latin typeface="+mn-lt"/>
                <a:ea typeface="+mn-ea"/>
                <a:cs typeface="+mn-cs"/>
              </a:defRPr>
            </a:lvl7pPr>
            <a:lvl8pPr marL="3427629" indent="-228509" algn="l" defTabSz="457016" rtl="0" eaLnBrk="1" latinLnBrk="0" hangingPunct="1">
              <a:spcBef>
                <a:spcPct val="20000"/>
              </a:spcBef>
              <a:buFont typeface="Arial"/>
              <a:buChar char="•"/>
              <a:defRPr sz="2000" kern="1200">
                <a:solidFill>
                  <a:schemeClr val="tx1"/>
                </a:solidFill>
                <a:latin typeface="+mn-lt"/>
                <a:ea typeface="+mn-ea"/>
                <a:cs typeface="+mn-cs"/>
              </a:defRPr>
            </a:lvl8pPr>
            <a:lvl9pPr marL="3884647" indent="-228509" algn="l" defTabSz="457016"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1800" dirty="0">
                <a:solidFill>
                  <a:srgbClr val="000000"/>
                </a:solidFill>
              </a:rPr>
              <a:t>Neuroscience: EEG, fMRI</a:t>
            </a:r>
            <a:endParaRPr lang="en-US" dirty="0">
              <a:solidFill>
                <a:srgbClr val="000000"/>
              </a:solidFill>
            </a:endParaRPr>
          </a:p>
        </p:txBody>
      </p:sp>
      <p:pic>
        <p:nvPicPr>
          <p:cNvPr id="12" name="Picture 11" descr="neuro-imaging.jp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903601" y="4143386"/>
            <a:ext cx="2062607" cy="1081367"/>
          </a:xfrm>
          <a:prstGeom prst="rect">
            <a:avLst/>
          </a:prstGeom>
        </p:spPr>
      </p:pic>
      <p:pic>
        <p:nvPicPr>
          <p:cNvPr id="23" name="Picture 2"/>
          <p:cNvPicPr>
            <a:picLocks noChangeAspect="1" noChangeArrowheads="1"/>
          </p:cNvPicPr>
          <p:nvPr/>
        </p:nvPicPr>
        <p:blipFill>
          <a:blip r:embed="rId10"/>
          <a:srcRect/>
          <a:stretch>
            <a:fillRect/>
          </a:stretch>
        </p:blipFill>
        <p:spPr bwMode="auto">
          <a:xfrm>
            <a:off x="580571" y="1714501"/>
            <a:ext cx="2151038" cy="1924395"/>
          </a:xfrm>
          <a:prstGeom prst="rect">
            <a:avLst/>
          </a:prstGeom>
          <a:noFill/>
          <a:ln w="12700">
            <a:noFill/>
            <a:miter lim="800000"/>
            <a:headEnd/>
            <a:tailEnd/>
          </a:ln>
        </p:spPr>
      </p:pic>
      <p:pic>
        <p:nvPicPr>
          <p:cNvPr id="4" name="Picture 3">
            <a:extLst>
              <a:ext uri="{FF2B5EF4-FFF2-40B4-BE49-F238E27FC236}">
                <a16:creationId xmlns:a16="http://schemas.microsoft.com/office/drawing/2014/main" id="{44E31A63-D9C2-F44C-84A0-8BE08A3F29F1}"/>
              </a:ext>
            </a:extLst>
          </p:cNvPr>
          <p:cNvPicPr>
            <a:picLocks noChangeAspect="1"/>
          </p:cNvPicPr>
          <p:nvPr/>
        </p:nvPicPr>
        <p:blipFill>
          <a:blip r:embed="rId11"/>
          <a:stretch>
            <a:fillRect/>
          </a:stretch>
        </p:blipFill>
        <p:spPr>
          <a:xfrm>
            <a:off x="2924718" y="1893913"/>
            <a:ext cx="1765300" cy="1143000"/>
          </a:xfrm>
          <a:prstGeom prst="rect">
            <a:avLst/>
          </a:prstGeom>
        </p:spPr>
      </p:pic>
    </p:spTree>
    <p:extLst>
      <p:ext uri="{BB962C8B-B14F-4D97-AF65-F5344CB8AC3E}">
        <p14:creationId xmlns:p14="http://schemas.microsoft.com/office/powerpoint/2010/main" val="1437770098"/>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xmlns:p14="http://schemas.microsoft.com/office/powerpoint/2010/mai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 name="Rounded Rectangle 168">
            <a:extLst>
              <a:ext uri="{FF2B5EF4-FFF2-40B4-BE49-F238E27FC236}">
                <a16:creationId xmlns:a16="http://schemas.microsoft.com/office/drawing/2014/main" id="{DAFDA858-1078-4F40-82DF-821DDDC304EE}"/>
              </a:ext>
            </a:extLst>
          </p:cNvPr>
          <p:cNvSpPr/>
          <p:nvPr/>
        </p:nvSpPr>
        <p:spPr>
          <a:xfrm>
            <a:off x="2955068" y="502024"/>
            <a:ext cx="2397517" cy="5423446"/>
          </a:xfrm>
          <a:prstGeom prst="roundRect">
            <a:avLst/>
          </a:prstGeom>
          <a:solidFill>
            <a:schemeClr val="accent3">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0" name="Rounded Rectangle 169">
            <a:extLst>
              <a:ext uri="{FF2B5EF4-FFF2-40B4-BE49-F238E27FC236}">
                <a16:creationId xmlns:a16="http://schemas.microsoft.com/office/drawing/2014/main" id="{064845DF-FCD9-C345-8684-A3EAE6C31F07}"/>
              </a:ext>
            </a:extLst>
          </p:cNvPr>
          <p:cNvSpPr/>
          <p:nvPr/>
        </p:nvSpPr>
        <p:spPr>
          <a:xfrm>
            <a:off x="5631360" y="375840"/>
            <a:ext cx="1750748" cy="5679272"/>
          </a:xfrm>
          <a:prstGeom prst="roundRect">
            <a:avLst/>
          </a:prstGeom>
          <a:solidFill>
            <a:schemeClr val="accent6">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8" name="Rounded Rectangle 167">
            <a:extLst>
              <a:ext uri="{FF2B5EF4-FFF2-40B4-BE49-F238E27FC236}">
                <a16:creationId xmlns:a16="http://schemas.microsoft.com/office/drawing/2014/main" id="{35FCBEAE-CD94-3C45-B28A-2F83C451B336}"/>
              </a:ext>
            </a:extLst>
          </p:cNvPr>
          <p:cNvSpPr/>
          <p:nvPr/>
        </p:nvSpPr>
        <p:spPr>
          <a:xfrm>
            <a:off x="362414" y="840886"/>
            <a:ext cx="1984917" cy="4765454"/>
          </a:xfrm>
          <a:prstGeom prst="roundRect">
            <a:avLst/>
          </a:prstGeom>
          <a:solidFill>
            <a:schemeClr val="accent1">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CB75D238-FE86-E546-8348-B840E8831FB0}"/>
              </a:ext>
            </a:extLst>
          </p:cNvPr>
          <p:cNvSpPr>
            <a:spLocks noGrp="1"/>
          </p:cNvSpPr>
          <p:nvPr>
            <p:ph type="dt" sz="half" idx="10"/>
          </p:nvPr>
        </p:nvSpPr>
        <p:spPr/>
        <p:txBody>
          <a:bodyPr/>
          <a:lstStyle/>
          <a:p>
            <a:fld id="{B144F366-C044-4B4C-9ED0-43C134576ECA}" type="datetime1">
              <a:rPr lang="en-US" smtClean="0"/>
              <a:pPr/>
              <a:t>7/14/19</a:t>
            </a:fld>
            <a:endParaRPr lang="en-US"/>
          </a:p>
        </p:txBody>
      </p:sp>
      <p:sp>
        <p:nvSpPr>
          <p:cNvPr id="4" name="Footer Placeholder 3">
            <a:extLst>
              <a:ext uri="{FF2B5EF4-FFF2-40B4-BE49-F238E27FC236}">
                <a16:creationId xmlns:a16="http://schemas.microsoft.com/office/drawing/2014/main" id="{413E043A-9CCF-6846-98EC-59AB253C9CEF}"/>
              </a:ext>
            </a:extLst>
          </p:cNvPr>
          <p:cNvSpPr>
            <a:spLocks noGrp="1"/>
          </p:cNvSpPr>
          <p:nvPr>
            <p:ph type="ftr" sz="quarter" idx="11"/>
          </p:nvPr>
        </p:nvSpPr>
        <p:spPr/>
        <p:txBody>
          <a:bodyPr/>
          <a:lstStyle/>
          <a:p>
            <a:pPr>
              <a:defRPr/>
            </a:pPr>
            <a:r>
              <a:rPr lang="en-US"/>
              <a:t>Bill Howe, UW</a:t>
            </a:r>
          </a:p>
        </p:txBody>
      </p:sp>
      <p:sp>
        <p:nvSpPr>
          <p:cNvPr id="5" name="Slide Number Placeholder 4">
            <a:extLst>
              <a:ext uri="{FF2B5EF4-FFF2-40B4-BE49-F238E27FC236}">
                <a16:creationId xmlns:a16="http://schemas.microsoft.com/office/drawing/2014/main" id="{1A383928-1F23-D64B-A941-1A039ABB889B}"/>
              </a:ext>
            </a:extLst>
          </p:cNvPr>
          <p:cNvSpPr>
            <a:spLocks noGrp="1"/>
          </p:cNvSpPr>
          <p:nvPr>
            <p:ph type="sldNum" sz="quarter" idx="12"/>
          </p:nvPr>
        </p:nvSpPr>
        <p:spPr/>
        <p:txBody>
          <a:bodyPr/>
          <a:lstStyle/>
          <a:p>
            <a:fld id="{707BE93F-5C7A-5B41-A729-CD25FF97C964}" type="slidenum">
              <a:rPr lang="en-US" smtClean="0"/>
              <a:pPr/>
              <a:t>4</a:t>
            </a:fld>
            <a:endParaRPr lang="en-US"/>
          </a:p>
        </p:txBody>
      </p:sp>
      <p:sp>
        <p:nvSpPr>
          <p:cNvPr id="7" name="TextBox 6">
            <a:extLst>
              <a:ext uri="{FF2B5EF4-FFF2-40B4-BE49-F238E27FC236}">
                <a16:creationId xmlns:a16="http://schemas.microsoft.com/office/drawing/2014/main" id="{619C119A-A50B-D641-83E5-D2AF691BCE90}"/>
              </a:ext>
            </a:extLst>
          </p:cNvPr>
          <p:cNvSpPr txBox="1"/>
          <p:nvPr/>
        </p:nvSpPr>
        <p:spPr>
          <a:xfrm>
            <a:off x="390294" y="2330604"/>
            <a:ext cx="1750741" cy="707886"/>
          </a:xfrm>
          <a:prstGeom prst="rect">
            <a:avLst/>
          </a:prstGeom>
          <a:noFill/>
        </p:spPr>
        <p:txBody>
          <a:bodyPr wrap="square" rtlCol="0">
            <a:spAutoFit/>
          </a:bodyPr>
          <a:lstStyle/>
          <a:p>
            <a:pPr algn="ctr"/>
            <a:r>
              <a:rPr lang="en-US" sz="2000" dirty="0"/>
              <a:t>Earth Sciences</a:t>
            </a:r>
          </a:p>
        </p:txBody>
      </p:sp>
      <p:sp>
        <p:nvSpPr>
          <p:cNvPr id="8" name="TextBox 7">
            <a:extLst>
              <a:ext uri="{FF2B5EF4-FFF2-40B4-BE49-F238E27FC236}">
                <a16:creationId xmlns:a16="http://schemas.microsoft.com/office/drawing/2014/main" id="{46C735E5-CF26-B74A-8BA8-C6B9857994D9}"/>
              </a:ext>
            </a:extLst>
          </p:cNvPr>
          <p:cNvSpPr txBox="1"/>
          <p:nvPr/>
        </p:nvSpPr>
        <p:spPr>
          <a:xfrm>
            <a:off x="390294" y="3646447"/>
            <a:ext cx="1750741" cy="400110"/>
          </a:xfrm>
          <a:prstGeom prst="rect">
            <a:avLst/>
          </a:prstGeom>
          <a:noFill/>
        </p:spPr>
        <p:txBody>
          <a:bodyPr wrap="square" rtlCol="0">
            <a:spAutoFit/>
          </a:bodyPr>
          <a:lstStyle/>
          <a:p>
            <a:pPr algn="ctr"/>
            <a:r>
              <a:rPr lang="en-US" sz="2000" dirty="0"/>
              <a:t>Biomedicine</a:t>
            </a:r>
          </a:p>
        </p:txBody>
      </p:sp>
      <p:sp>
        <p:nvSpPr>
          <p:cNvPr id="9" name="TextBox 8">
            <a:extLst>
              <a:ext uri="{FF2B5EF4-FFF2-40B4-BE49-F238E27FC236}">
                <a16:creationId xmlns:a16="http://schemas.microsoft.com/office/drawing/2014/main" id="{2ECC6373-E6B9-2743-9196-0842F94B42C4}"/>
              </a:ext>
            </a:extLst>
          </p:cNvPr>
          <p:cNvSpPr txBox="1"/>
          <p:nvPr/>
        </p:nvSpPr>
        <p:spPr>
          <a:xfrm>
            <a:off x="457200" y="4709245"/>
            <a:ext cx="1750741" cy="400110"/>
          </a:xfrm>
          <a:prstGeom prst="rect">
            <a:avLst/>
          </a:prstGeom>
          <a:noFill/>
        </p:spPr>
        <p:txBody>
          <a:bodyPr wrap="square" rtlCol="0">
            <a:spAutoFit/>
          </a:bodyPr>
          <a:lstStyle/>
          <a:p>
            <a:pPr algn="ctr"/>
            <a:r>
              <a:rPr lang="en-US" sz="2000" dirty="0"/>
              <a:t>Social Sciences</a:t>
            </a:r>
          </a:p>
        </p:txBody>
      </p:sp>
      <p:grpSp>
        <p:nvGrpSpPr>
          <p:cNvPr id="180" name="Group 179">
            <a:extLst>
              <a:ext uri="{FF2B5EF4-FFF2-40B4-BE49-F238E27FC236}">
                <a16:creationId xmlns:a16="http://schemas.microsoft.com/office/drawing/2014/main" id="{6C03D871-1337-6846-81B4-9519A8631ABF}"/>
              </a:ext>
            </a:extLst>
          </p:cNvPr>
          <p:cNvGrpSpPr/>
          <p:nvPr/>
        </p:nvGrpSpPr>
        <p:grpSpPr>
          <a:xfrm>
            <a:off x="2141035" y="1214816"/>
            <a:ext cx="6662853" cy="3694484"/>
            <a:chOff x="2141035" y="1214816"/>
            <a:chExt cx="6662853" cy="3694484"/>
          </a:xfrm>
        </p:grpSpPr>
        <p:sp>
          <p:nvSpPr>
            <p:cNvPr id="12" name="TextBox 11">
              <a:extLst>
                <a:ext uri="{FF2B5EF4-FFF2-40B4-BE49-F238E27FC236}">
                  <a16:creationId xmlns:a16="http://schemas.microsoft.com/office/drawing/2014/main" id="{BEB380F8-6551-1F4B-B6B9-437AC0A79502}"/>
                </a:ext>
              </a:extLst>
            </p:cNvPr>
            <p:cNvSpPr txBox="1"/>
            <p:nvPr/>
          </p:nvSpPr>
          <p:spPr>
            <a:xfrm>
              <a:off x="3229916" y="2882139"/>
              <a:ext cx="2029521" cy="923330"/>
            </a:xfrm>
            <a:prstGeom prst="rect">
              <a:avLst/>
            </a:prstGeom>
            <a:noFill/>
          </p:spPr>
          <p:txBody>
            <a:bodyPr wrap="square" rtlCol="0">
              <a:spAutoFit/>
            </a:bodyPr>
            <a:lstStyle/>
            <a:p>
              <a:r>
                <a:rPr lang="en-US" dirty="0"/>
                <a:t>Visualization Recommendation</a:t>
              </a:r>
            </a:p>
            <a:p>
              <a:r>
                <a:rPr lang="en-US" dirty="0"/>
                <a:t>&amp; </a:t>
              </a:r>
              <a:r>
                <a:rPr lang="en-US" dirty="0" err="1"/>
                <a:t>Viziometrics</a:t>
              </a:r>
              <a:endParaRPr lang="en-US" dirty="0"/>
            </a:p>
          </p:txBody>
        </p:sp>
        <p:sp>
          <p:nvSpPr>
            <p:cNvPr id="17" name="TextBox 16">
              <a:extLst>
                <a:ext uri="{FF2B5EF4-FFF2-40B4-BE49-F238E27FC236}">
                  <a16:creationId xmlns:a16="http://schemas.microsoft.com/office/drawing/2014/main" id="{4DFF6EA1-BCA4-904D-B70F-C0E1684ABB8F}"/>
                </a:ext>
              </a:extLst>
            </p:cNvPr>
            <p:cNvSpPr txBox="1"/>
            <p:nvPr/>
          </p:nvSpPr>
          <p:spPr>
            <a:xfrm>
              <a:off x="5876688" y="2737271"/>
              <a:ext cx="1518054" cy="1200329"/>
            </a:xfrm>
            <a:prstGeom prst="rect">
              <a:avLst/>
            </a:prstGeom>
            <a:noFill/>
          </p:spPr>
          <p:txBody>
            <a:bodyPr wrap="square" rtlCol="0">
              <a:spAutoFit/>
            </a:bodyPr>
            <a:lstStyle/>
            <a:p>
              <a:r>
                <a:rPr lang="en-US" dirty="0" err="1"/>
                <a:t>VizDeck</a:t>
              </a:r>
              <a:endParaRPr lang="en-US" dirty="0"/>
            </a:p>
            <a:p>
              <a:r>
                <a:rPr lang="en-US" dirty="0"/>
                <a:t>Voyager</a:t>
              </a:r>
            </a:p>
            <a:p>
              <a:r>
                <a:rPr lang="en-US" dirty="0"/>
                <a:t>Draco</a:t>
              </a:r>
            </a:p>
            <a:p>
              <a:r>
                <a:rPr lang="en-US" dirty="0" err="1"/>
                <a:t>Viziometrics</a:t>
              </a:r>
              <a:endParaRPr lang="en-US" dirty="0"/>
            </a:p>
          </p:txBody>
        </p:sp>
        <p:cxnSp>
          <p:nvCxnSpPr>
            <p:cNvPr id="33" name="Straight Connector 32">
              <a:extLst>
                <a:ext uri="{FF2B5EF4-FFF2-40B4-BE49-F238E27FC236}">
                  <a16:creationId xmlns:a16="http://schemas.microsoft.com/office/drawing/2014/main" id="{40BD7833-0648-1840-9775-982FC4E64128}"/>
                </a:ext>
              </a:extLst>
            </p:cNvPr>
            <p:cNvCxnSpPr>
              <a:cxnSpLocks/>
              <a:stCxn id="6" idx="3"/>
              <a:endCxn id="12" idx="1"/>
            </p:cNvCxnSpPr>
            <p:nvPr/>
          </p:nvCxnSpPr>
          <p:spPr>
            <a:xfrm>
              <a:off x="2141035" y="1214816"/>
              <a:ext cx="1088881" cy="2128988"/>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9" name="Straight Connector 48">
              <a:extLst>
                <a:ext uri="{FF2B5EF4-FFF2-40B4-BE49-F238E27FC236}">
                  <a16:creationId xmlns:a16="http://schemas.microsoft.com/office/drawing/2014/main" id="{F29F6091-AD7B-5F42-919A-31FA6959FCB2}"/>
                </a:ext>
              </a:extLst>
            </p:cNvPr>
            <p:cNvCxnSpPr>
              <a:cxnSpLocks/>
              <a:stCxn id="7" idx="3"/>
              <a:endCxn id="12" idx="1"/>
            </p:cNvCxnSpPr>
            <p:nvPr/>
          </p:nvCxnSpPr>
          <p:spPr>
            <a:xfrm>
              <a:off x="2141035" y="2684547"/>
              <a:ext cx="1088881" cy="659257"/>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BB31D8E7-C110-BB4C-9A81-683D4D6332BA}"/>
                </a:ext>
              </a:extLst>
            </p:cNvPr>
            <p:cNvCxnSpPr>
              <a:cxnSpLocks/>
              <a:stCxn id="8" idx="3"/>
              <a:endCxn id="12" idx="1"/>
            </p:cNvCxnSpPr>
            <p:nvPr/>
          </p:nvCxnSpPr>
          <p:spPr>
            <a:xfrm flipV="1">
              <a:off x="2141035" y="3343804"/>
              <a:ext cx="1088881" cy="502698"/>
            </a:xfrm>
            <a:prstGeom prst="line">
              <a:avLst/>
            </a:prstGeom>
            <a:ln>
              <a:solidFill>
                <a:schemeClr val="tx1">
                  <a:lumMod val="50000"/>
                  <a:lumOff val="50000"/>
                </a:schemeClr>
              </a:solidFill>
              <a:prstDash val="dash"/>
            </a:ln>
            <a:effectLst/>
          </p:spPr>
          <p:style>
            <a:lnRef idx="2">
              <a:schemeClr val="accent1"/>
            </a:lnRef>
            <a:fillRef idx="0">
              <a:schemeClr val="accent1"/>
            </a:fillRef>
            <a:effectRef idx="1">
              <a:schemeClr val="accent1"/>
            </a:effectRef>
            <a:fontRef idx="minor">
              <a:schemeClr val="tx1"/>
            </a:fontRef>
          </p:style>
        </p:cxnSp>
        <p:cxnSp>
          <p:nvCxnSpPr>
            <p:cNvPr id="55" name="Straight Connector 54">
              <a:extLst>
                <a:ext uri="{FF2B5EF4-FFF2-40B4-BE49-F238E27FC236}">
                  <a16:creationId xmlns:a16="http://schemas.microsoft.com/office/drawing/2014/main" id="{A9A0C34D-C2B4-504A-B7DF-030EA5421BB5}"/>
                </a:ext>
              </a:extLst>
            </p:cNvPr>
            <p:cNvCxnSpPr>
              <a:cxnSpLocks/>
              <a:stCxn id="9" idx="3"/>
              <a:endCxn id="12" idx="1"/>
            </p:cNvCxnSpPr>
            <p:nvPr/>
          </p:nvCxnSpPr>
          <p:spPr>
            <a:xfrm flipV="1">
              <a:off x="2207941" y="3343804"/>
              <a:ext cx="1021975" cy="1565496"/>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0" name="Straight Connector 89">
              <a:extLst>
                <a:ext uri="{FF2B5EF4-FFF2-40B4-BE49-F238E27FC236}">
                  <a16:creationId xmlns:a16="http://schemas.microsoft.com/office/drawing/2014/main" id="{F18257CC-E21E-794C-ADA3-129D84679F00}"/>
                </a:ext>
              </a:extLst>
            </p:cNvPr>
            <p:cNvCxnSpPr>
              <a:cxnSpLocks/>
              <a:stCxn id="12" idx="3"/>
              <a:endCxn id="17" idx="1"/>
            </p:cNvCxnSpPr>
            <p:nvPr/>
          </p:nvCxnSpPr>
          <p:spPr>
            <a:xfrm flipV="1">
              <a:off x="5259437" y="3337436"/>
              <a:ext cx="617251" cy="6368"/>
            </a:xfrm>
            <a:prstGeom prst="line">
              <a:avLst/>
            </a:prstGeom>
            <a:ln>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163" name="TextBox 162">
              <a:extLst>
                <a:ext uri="{FF2B5EF4-FFF2-40B4-BE49-F238E27FC236}">
                  <a16:creationId xmlns:a16="http://schemas.microsoft.com/office/drawing/2014/main" id="{44B35462-DFC7-FA45-A284-7607367FC7C1}"/>
                </a:ext>
              </a:extLst>
            </p:cNvPr>
            <p:cNvSpPr txBox="1"/>
            <p:nvPr/>
          </p:nvSpPr>
          <p:spPr>
            <a:xfrm>
              <a:off x="7415556" y="2684547"/>
              <a:ext cx="1388332" cy="1015663"/>
            </a:xfrm>
            <a:prstGeom prst="rect">
              <a:avLst/>
            </a:prstGeom>
            <a:noFill/>
          </p:spPr>
          <p:txBody>
            <a:bodyPr wrap="square" rtlCol="0">
              <a:spAutoFit/>
            </a:bodyPr>
            <a:lstStyle/>
            <a:p>
              <a:r>
                <a:rPr lang="en-US" sz="1200" dirty="0"/>
                <a:t>SIGMOD 12</a:t>
              </a:r>
            </a:p>
            <a:p>
              <a:r>
                <a:rPr lang="en-US" sz="1200" dirty="0"/>
                <a:t>Viz 16, 17, 18</a:t>
              </a:r>
            </a:p>
            <a:p>
              <a:r>
                <a:rPr lang="en-US" sz="1200" dirty="0"/>
                <a:t>ICPRAM 15</a:t>
              </a:r>
            </a:p>
            <a:p>
              <a:r>
                <a:rPr lang="en-US" sz="1200" dirty="0" err="1"/>
                <a:t>BigData</a:t>
              </a:r>
              <a:r>
                <a:rPr lang="en-US" sz="1200" dirty="0"/>
                <a:t> 17</a:t>
              </a:r>
            </a:p>
            <a:p>
              <a:r>
                <a:rPr lang="en-US" sz="1200" dirty="0"/>
                <a:t>HILDA 16</a:t>
              </a:r>
            </a:p>
          </p:txBody>
        </p:sp>
      </p:grpSp>
      <p:grpSp>
        <p:nvGrpSpPr>
          <p:cNvPr id="179" name="Group 178">
            <a:extLst>
              <a:ext uri="{FF2B5EF4-FFF2-40B4-BE49-F238E27FC236}">
                <a16:creationId xmlns:a16="http://schemas.microsoft.com/office/drawing/2014/main" id="{A950D781-B850-8743-98F4-BAC4FE6DA3B3}"/>
              </a:ext>
            </a:extLst>
          </p:cNvPr>
          <p:cNvGrpSpPr/>
          <p:nvPr/>
        </p:nvGrpSpPr>
        <p:grpSpPr>
          <a:xfrm>
            <a:off x="2141035" y="1214816"/>
            <a:ext cx="6655464" cy="3694484"/>
            <a:chOff x="2141035" y="1214816"/>
            <a:chExt cx="6655464" cy="3694484"/>
          </a:xfrm>
        </p:grpSpPr>
        <p:sp>
          <p:nvSpPr>
            <p:cNvPr id="11" name="TextBox 10">
              <a:extLst>
                <a:ext uri="{FF2B5EF4-FFF2-40B4-BE49-F238E27FC236}">
                  <a16:creationId xmlns:a16="http://schemas.microsoft.com/office/drawing/2014/main" id="{B1E73F22-6CA3-064C-926E-09A4942BF02C}"/>
                </a:ext>
              </a:extLst>
            </p:cNvPr>
            <p:cNvSpPr txBox="1"/>
            <p:nvPr/>
          </p:nvSpPr>
          <p:spPr>
            <a:xfrm>
              <a:off x="3222702" y="1885605"/>
              <a:ext cx="1929159" cy="646331"/>
            </a:xfrm>
            <a:prstGeom prst="rect">
              <a:avLst/>
            </a:prstGeom>
            <a:noFill/>
          </p:spPr>
          <p:txBody>
            <a:bodyPr wrap="square" rtlCol="0">
              <a:spAutoFit/>
            </a:bodyPr>
            <a:lstStyle/>
            <a:p>
              <a:r>
                <a:rPr lang="en-US" dirty="0"/>
                <a:t>Scalable Graph Clustering</a:t>
              </a:r>
            </a:p>
          </p:txBody>
        </p:sp>
        <p:sp>
          <p:nvSpPr>
            <p:cNvPr id="16" name="TextBox 15">
              <a:extLst>
                <a:ext uri="{FF2B5EF4-FFF2-40B4-BE49-F238E27FC236}">
                  <a16:creationId xmlns:a16="http://schemas.microsoft.com/office/drawing/2014/main" id="{AD153B18-0E5D-0442-BFBA-9E6A20072CD4}"/>
                </a:ext>
              </a:extLst>
            </p:cNvPr>
            <p:cNvSpPr txBox="1"/>
            <p:nvPr/>
          </p:nvSpPr>
          <p:spPr>
            <a:xfrm>
              <a:off x="5876689" y="1880917"/>
              <a:ext cx="1362311" cy="646331"/>
            </a:xfrm>
            <a:prstGeom prst="rect">
              <a:avLst/>
            </a:prstGeom>
            <a:noFill/>
          </p:spPr>
          <p:txBody>
            <a:bodyPr wrap="square" rtlCol="0">
              <a:spAutoFit/>
            </a:bodyPr>
            <a:lstStyle/>
            <a:p>
              <a:r>
                <a:rPr lang="en-US" dirty="0" err="1"/>
                <a:t>RelaxMap</a:t>
              </a:r>
              <a:endParaRPr lang="en-US" dirty="0"/>
            </a:p>
            <a:p>
              <a:r>
                <a:rPr lang="en-US" dirty="0" err="1"/>
                <a:t>GossipMap</a:t>
              </a:r>
              <a:endParaRPr lang="en-US" dirty="0"/>
            </a:p>
          </p:txBody>
        </p:sp>
        <p:cxnSp>
          <p:nvCxnSpPr>
            <p:cNvPr id="30" name="Straight Connector 29">
              <a:extLst>
                <a:ext uri="{FF2B5EF4-FFF2-40B4-BE49-F238E27FC236}">
                  <a16:creationId xmlns:a16="http://schemas.microsoft.com/office/drawing/2014/main" id="{E2923828-C792-B847-9CCC-6DE129134C23}"/>
                </a:ext>
              </a:extLst>
            </p:cNvPr>
            <p:cNvCxnSpPr>
              <a:cxnSpLocks/>
              <a:stCxn id="6" idx="3"/>
              <a:endCxn id="11" idx="1"/>
            </p:cNvCxnSpPr>
            <p:nvPr/>
          </p:nvCxnSpPr>
          <p:spPr>
            <a:xfrm>
              <a:off x="2141035" y="1214816"/>
              <a:ext cx="1081667" cy="993955"/>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3" name="Straight Connector 42">
              <a:extLst>
                <a:ext uri="{FF2B5EF4-FFF2-40B4-BE49-F238E27FC236}">
                  <a16:creationId xmlns:a16="http://schemas.microsoft.com/office/drawing/2014/main" id="{4E72236B-2CE3-1241-918B-C673DC6A890C}"/>
                </a:ext>
              </a:extLst>
            </p:cNvPr>
            <p:cNvCxnSpPr>
              <a:cxnSpLocks/>
              <a:stCxn id="8" idx="3"/>
              <a:endCxn id="11" idx="1"/>
            </p:cNvCxnSpPr>
            <p:nvPr/>
          </p:nvCxnSpPr>
          <p:spPr>
            <a:xfrm flipV="1">
              <a:off x="2141035" y="2208771"/>
              <a:ext cx="1081667" cy="1637731"/>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8D4A2E66-7765-D041-9F27-13FB0D1AB897}"/>
                </a:ext>
              </a:extLst>
            </p:cNvPr>
            <p:cNvCxnSpPr>
              <a:cxnSpLocks/>
              <a:stCxn id="9" idx="3"/>
              <a:endCxn id="11" idx="1"/>
            </p:cNvCxnSpPr>
            <p:nvPr/>
          </p:nvCxnSpPr>
          <p:spPr>
            <a:xfrm flipV="1">
              <a:off x="2207941" y="2208771"/>
              <a:ext cx="1014761" cy="2700529"/>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a:extLst>
                <a:ext uri="{FF2B5EF4-FFF2-40B4-BE49-F238E27FC236}">
                  <a16:creationId xmlns:a16="http://schemas.microsoft.com/office/drawing/2014/main" id="{F5567A90-5FF3-D647-A5B3-70D1B5111D69}"/>
                </a:ext>
              </a:extLst>
            </p:cNvPr>
            <p:cNvCxnSpPr>
              <a:cxnSpLocks/>
              <a:stCxn id="11" idx="3"/>
              <a:endCxn id="16" idx="1"/>
            </p:cNvCxnSpPr>
            <p:nvPr/>
          </p:nvCxnSpPr>
          <p:spPr>
            <a:xfrm flipV="1">
              <a:off x="5151861" y="2204083"/>
              <a:ext cx="724828" cy="4688"/>
            </a:xfrm>
            <a:prstGeom prst="line">
              <a:avLst/>
            </a:prstGeom>
            <a:ln>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165" name="TextBox 164">
              <a:extLst>
                <a:ext uri="{FF2B5EF4-FFF2-40B4-BE49-F238E27FC236}">
                  <a16:creationId xmlns:a16="http://schemas.microsoft.com/office/drawing/2014/main" id="{61E73B81-D2D4-BC4F-BA6B-1202CB29C561}"/>
                </a:ext>
              </a:extLst>
            </p:cNvPr>
            <p:cNvSpPr txBox="1"/>
            <p:nvPr/>
          </p:nvSpPr>
          <p:spPr>
            <a:xfrm>
              <a:off x="7408167" y="2065583"/>
              <a:ext cx="1388332" cy="461665"/>
            </a:xfrm>
            <a:prstGeom prst="rect">
              <a:avLst/>
            </a:prstGeom>
            <a:noFill/>
          </p:spPr>
          <p:txBody>
            <a:bodyPr wrap="square" rtlCol="0">
              <a:spAutoFit/>
            </a:bodyPr>
            <a:lstStyle/>
            <a:p>
              <a:r>
                <a:rPr lang="en-US" sz="1200" dirty="0"/>
                <a:t>SC 15</a:t>
              </a:r>
            </a:p>
            <a:p>
              <a:r>
                <a:rPr lang="en-US" sz="1200" dirty="0"/>
                <a:t>TKDD 17</a:t>
              </a:r>
            </a:p>
          </p:txBody>
        </p:sp>
      </p:grpSp>
      <p:grpSp>
        <p:nvGrpSpPr>
          <p:cNvPr id="181" name="Group 180">
            <a:extLst>
              <a:ext uri="{FF2B5EF4-FFF2-40B4-BE49-F238E27FC236}">
                <a16:creationId xmlns:a16="http://schemas.microsoft.com/office/drawing/2014/main" id="{0E5D0C6A-287B-9442-B8DA-4B34E270E1EA}"/>
              </a:ext>
            </a:extLst>
          </p:cNvPr>
          <p:cNvGrpSpPr/>
          <p:nvPr/>
        </p:nvGrpSpPr>
        <p:grpSpPr>
          <a:xfrm>
            <a:off x="2141035" y="1214816"/>
            <a:ext cx="6792575" cy="3827931"/>
            <a:chOff x="2141035" y="1214816"/>
            <a:chExt cx="6792575" cy="3827931"/>
          </a:xfrm>
        </p:grpSpPr>
        <p:sp>
          <p:nvSpPr>
            <p:cNvPr id="13" name="TextBox 12">
              <a:extLst>
                <a:ext uri="{FF2B5EF4-FFF2-40B4-BE49-F238E27FC236}">
                  <a16:creationId xmlns:a16="http://schemas.microsoft.com/office/drawing/2014/main" id="{33258D2F-0316-1E4D-8B9B-9C390E145A74}"/>
                </a:ext>
              </a:extLst>
            </p:cNvPr>
            <p:cNvSpPr txBox="1"/>
            <p:nvPr/>
          </p:nvSpPr>
          <p:spPr>
            <a:xfrm>
              <a:off x="3222703" y="4147961"/>
              <a:ext cx="2029520" cy="646331"/>
            </a:xfrm>
            <a:prstGeom prst="rect">
              <a:avLst/>
            </a:prstGeom>
            <a:noFill/>
          </p:spPr>
          <p:txBody>
            <a:bodyPr wrap="square" rtlCol="0">
              <a:spAutoFit/>
            </a:bodyPr>
            <a:lstStyle/>
            <a:p>
              <a:r>
                <a:rPr lang="en-US" dirty="0" err="1"/>
                <a:t>Polystores</a:t>
              </a:r>
              <a:r>
                <a:rPr lang="en-US" dirty="0"/>
                <a:t> / </a:t>
              </a:r>
            </a:p>
            <a:p>
              <a:r>
                <a:rPr lang="en-US" dirty="0"/>
                <a:t>Big Data Systems</a:t>
              </a:r>
            </a:p>
          </p:txBody>
        </p:sp>
        <p:sp>
          <p:nvSpPr>
            <p:cNvPr id="18" name="TextBox 17">
              <a:extLst>
                <a:ext uri="{FF2B5EF4-FFF2-40B4-BE49-F238E27FC236}">
                  <a16:creationId xmlns:a16="http://schemas.microsoft.com/office/drawing/2014/main" id="{85F384AE-102D-7542-A61B-BF8756211A2C}"/>
                </a:ext>
              </a:extLst>
            </p:cNvPr>
            <p:cNvSpPr txBox="1"/>
            <p:nvPr/>
          </p:nvSpPr>
          <p:spPr>
            <a:xfrm>
              <a:off x="5876688" y="4142634"/>
              <a:ext cx="1293541" cy="646331"/>
            </a:xfrm>
            <a:prstGeom prst="rect">
              <a:avLst/>
            </a:prstGeom>
            <a:noFill/>
          </p:spPr>
          <p:txBody>
            <a:bodyPr wrap="square" rtlCol="0">
              <a:spAutoFit/>
            </a:bodyPr>
            <a:lstStyle/>
            <a:p>
              <a:r>
                <a:rPr lang="en-US" dirty="0" err="1"/>
                <a:t>HaLoop</a:t>
              </a:r>
              <a:endParaRPr lang="en-US" dirty="0"/>
            </a:p>
            <a:p>
              <a:r>
                <a:rPr lang="en-US" dirty="0" err="1"/>
                <a:t>Myria</a:t>
              </a:r>
              <a:endParaRPr lang="en-US" dirty="0"/>
            </a:p>
          </p:txBody>
        </p:sp>
        <p:cxnSp>
          <p:nvCxnSpPr>
            <p:cNvPr id="36" name="Straight Connector 35">
              <a:extLst>
                <a:ext uri="{FF2B5EF4-FFF2-40B4-BE49-F238E27FC236}">
                  <a16:creationId xmlns:a16="http://schemas.microsoft.com/office/drawing/2014/main" id="{4C9BA5C6-02C4-184E-A159-355761DDDA0F}"/>
                </a:ext>
              </a:extLst>
            </p:cNvPr>
            <p:cNvCxnSpPr>
              <a:cxnSpLocks/>
              <a:stCxn id="6" idx="3"/>
              <a:endCxn id="13" idx="1"/>
            </p:cNvCxnSpPr>
            <p:nvPr/>
          </p:nvCxnSpPr>
          <p:spPr>
            <a:xfrm>
              <a:off x="2141035" y="1214816"/>
              <a:ext cx="1081668" cy="3256311"/>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64" name="Straight Connector 63">
              <a:extLst>
                <a:ext uri="{FF2B5EF4-FFF2-40B4-BE49-F238E27FC236}">
                  <a16:creationId xmlns:a16="http://schemas.microsoft.com/office/drawing/2014/main" id="{3F233B25-6B14-2745-A546-2FF1B2EBEF1A}"/>
                </a:ext>
              </a:extLst>
            </p:cNvPr>
            <p:cNvCxnSpPr>
              <a:cxnSpLocks/>
              <a:stCxn id="7" idx="3"/>
              <a:endCxn id="13" idx="1"/>
            </p:cNvCxnSpPr>
            <p:nvPr/>
          </p:nvCxnSpPr>
          <p:spPr>
            <a:xfrm>
              <a:off x="2141035" y="2684547"/>
              <a:ext cx="1081668" cy="1786580"/>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57E7CA6D-338D-B646-9E03-0345811712DF}"/>
                </a:ext>
              </a:extLst>
            </p:cNvPr>
            <p:cNvCxnSpPr>
              <a:cxnSpLocks/>
              <a:stCxn id="8" idx="3"/>
              <a:endCxn id="13" idx="1"/>
            </p:cNvCxnSpPr>
            <p:nvPr/>
          </p:nvCxnSpPr>
          <p:spPr>
            <a:xfrm>
              <a:off x="2141035" y="3846502"/>
              <a:ext cx="1081668" cy="624625"/>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8" name="Straight Connector 97">
              <a:extLst>
                <a:ext uri="{FF2B5EF4-FFF2-40B4-BE49-F238E27FC236}">
                  <a16:creationId xmlns:a16="http://schemas.microsoft.com/office/drawing/2014/main" id="{71621055-C313-C341-9F5A-F75EA5DA7B69}"/>
                </a:ext>
              </a:extLst>
            </p:cNvPr>
            <p:cNvCxnSpPr>
              <a:cxnSpLocks/>
              <a:stCxn id="13" idx="3"/>
              <a:endCxn id="18" idx="1"/>
            </p:cNvCxnSpPr>
            <p:nvPr/>
          </p:nvCxnSpPr>
          <p:spPr>
            <a:xfrm flipV="1">
              <a:off x="5252223" y="4465800"/>
              <a:ext cx="624465" cy="5327"/>
            </a:xfrm>
            <a:prstGeom prst="line">
              <a:avLst/>
            </a:prstGeom>
            <a:ln>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166" name="TextBox 165">
              <a:extLst>
                <a:ext uri="{FF2B5EF4-FFF2-40B4-BE49-F238E27FC236}">
                  <a16:creationId xmlns:a16="http://schemas.microsoft.com/office/drawing/2014/main" id="{A780181E-12A5-7048-B332-0A1D1177FB2E}"/>
                </a:ext>
              </a:extLst>
            </p:cNvPr>
            <p:cNvSpPr txBox="1"/>
            <p:nvPr/>
          </p:nvSpPr>
          <p:spPr>
            <a:xfrm>
              <a:off x="7415557" y="4027084"/>
              <a:ext cx="1518053" cy="1015663"/>
            </a:xfrm>
            <a:prstGeom prst="rect">
              <a:avLst/>
            </a:prstGeom>
            <a:noFill/>
          </p:spPr>
          <p:txBody>
            <a:bodyPr wrap="square" rtlCol="0">
              <a:spAutoFit/>
            </a:bodyPr>
            <a:lstStyle/>
            <a:p>
              <a:r>
                <a:rPr lang="en-US" sz="1200" dirty="0"/>
                <a:t>VLDB 10, 13, 15</a:t>
              </a:r>
            </a:p>
            <a:p>
              <a:r>
                <a:rPr lang="en-US" sz="1200" dirty="0"/>
                <a:t>SOCC 10</a:t>
              </a:r>
            </a:p>
            <a:p>
              <a:r>
                <a:rPr lang="en-US" sz="1200" dirty="0"/>
                <a:t>SIGMOD 12, 14</a:t>
              </a:r>
            </a:p>
            <a:p>
              <a:r>
                <a:rPr lang="en-US" sz="1200" dirty="0"/>
                <a:t>CIDR 17</a:t>
              </a:r>
            </a:p>
            <a:p>
              <a:r>
                <a:rPr lang="en-US" sz="1200" dirty="0"/>
                <a:t>DAMON 17</a:t>
              </a:r>
            </a:p>
          </p:txBody>
        </p:sp>
      </p:grpSp>
      <p:grpSp>
        <p:nvGrpSpPr>
          <p:cNvPr id="182" name="Group 181">
            <a:extLst>
              <a:ext uri="{FF2B5EF4-FFF2-40B4-BE49-F238E27FC236}">
                <a16:creationId xmlns:a16="http://schemas.microsoft.com/office/drawing/2014/main" id="{045A1EF3-7835-B74A-9B1E-BB2881576DC0}"/>
              </a:ext>
            </a:extLst>
          </p:cNvPr>
          <p:cNvGrpSpPr/>
          <p:nvPr/>
        </p:nvGrpSpPr>
        <p:grpSpPr>
          <a:xfrm>
            <a:off x="2141035" y="3846502"/>
            <a:ext cx="6926765" cy="2093850"/>
            <a:chOff x="2141035" y="3846502"/>
            <a:chExt cx="6926765" cy="2093850"/>
          </a:xfrm>
        </p:grpSpPr>
        <p:sp>
          <p:nvSpPr>
            <p:cNvPr id="14" name="TextBox 13">
              <a:extLst>
                <a:ext uri="{FF2B5EF4-FFF2-40B4-BE49-F238E27FC236}">
                  <a16:creationId xmlns:a16="http://schemas.microsoft.com/office/drawing/2014/main" id="{91DF5A4A-12A2-BC46-87DD-3684CB4FC72E}"/>
                </a:ext>
              </a:extLst>
            </p:cNvPr>
            <p:cNvSpPr txBox="1"/>
            <p:nvPr/>
          </p:nvSpPr>
          <p:spPr>
            <a:xfrm>
              <a:off x="3196698" y="5168439"/>
              <a:ext cx="2029520" cy="646331"/>
            </a:xfrm>
            <a:prstGeom prst="rect">
              <a:avLst/>
            </a:prstGeom>
            <a:noFill/>
          </p:spPr>
          <p:txBody>
            <a:bodyPr wrap="square" rtlCol="0">
              <a:spAutoFit/>
            </a:bodyPr>
            <a:lstStyle/>
            <a:p>
              <a:r>
                <a:rPr lang="en-US" dirty="0"/>
                <a:t>Responsible Data Science</a:t>
              </a:r>
            </a:p>
          </p:txBody>
        </p:sp>
        <p:sp>
          <p:nvSpPr>
            <p:cNvPr id="19" name="TextBox 18">
              <a:extLst>
                <a:ext uri="{FF2B5EF4-FFF2-40B4-BE49-F238E27FC236}">
                  <a16:creationId xmlns:a16="http://schemas.microsoft.com/office/drawing/2014/main" id="{E3637421-95F2-004F-B23D-E35599D18180}"/>
                </a:ext>
              </a:extLst>
            </p:cNvPr>
            <p:cNvSpPr txBox="1"/>
            <p:nvPr/>
          </p:nvSpPr>
          <p:spPr>
            <a:xfrm>
              <a:off x="5832450" y="5168438"/>
              <a:ext cx="1711712" cy="646331"/>
            </a:xfrm>
            <a:prstGeom prst="rect">
              <a:avLst/>
            </a:prstGeom>
            <a:noFill/>
          </p:spPr>
          <p:txBody>
            <a:bodyPr wrap="square" rtlCol="0">
              <a:spAutoFit/>
            </a:bodyPr>
            <a:lstStyle/>
            <a:p>
              <a:r>
                <a:rPr lang="en-US" dirty="0"/>
                <a:t>Fides</a:t>
              </a:r>
            </a:p>
            <a:p>
              <a:r>
                <a:rPr lang="en-US" dirty="0"/>
                <a:t>Synth. Data</a:t>
              </a:r>
            </a:p>
          </p:txBody>
        </p:sp>
        <p:cxnSp>
          <p:nvCxnSpPr>
            <p:cNvPr id="61" name="Straight Connector 60">
              <a:extLst>
                <a:ext uri="{FF2B5EF4-FFF2-40B4-BE49-F238E27FC236}">
                  <a16:creationId xmlns:a16="http://schemas.microsoft.com/office/drawing/2014/main" id="{484EF320-6802-474D-A86F-8765E7FC0E12}"/>
                </a:ext>
              </a:extLst>
            </p:cNvPr>
            <p:cNvCxnSpPr>
              <a:cxnSpLocks/>
              <a:stCxn id="9" idx="3"/>
              <a:endCxn id="14" idx="1"/>
            </p:cNvCxnSpPr>
            <p:nvPr/>
          </p:nvCxnSpPr>
          <p:spPr>
            <a:xfrm>
              <a:off x="2207941" y="4909300"/>
              <a:ext cx="988757" cy="582305"/>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0" name="Straight Connector 69">
              <a:extLst>
                <a:ext uri="{FF2B5EF4-FFF2-40B4-BE49-F238E27FC236}">
                  <a16:creationId xmlns:a16="http://schemas.microsoft.com/office/drawing/2014/main" id="{77180463-42FF-BD40-922D-C690AA5118A3}"/>
                </a:ext>
              </a:extLst>
            </p:cNvPr>
            <p:cNvCxnSpPr>
              <a:cxnSpLocks/>
              <a:stCxn id="8" idx="3"/>
              <a:endCxn id="14" idx="1"/>
            </p:cNvCxnSpPr>
            <p:nvPr/>
          </p:nvCxnSpPr>
          <p:spPr>
            <a:xfrm>
              <a:off x="2141035" y="3846502"/>
              <a:ext cx="1055663" cy="1645103"/>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6" name="Straight Connector 105">
              <a:extLst>
                <a:ext uri="{FF2B5EF4-FFF2-40B4-BE49-F238E27FC236}">
                  <a16:creationId xmlns:a16="http://schemas.microsoft.com/office/drawing/2014/main" id="{0301490F-5697-1C43-A82A-8836670A084A}"/>
                </a:ext>
              </a:extLst>
            </p:cNvPr>
            <p:cNvCxnSpPr>
              <a:cxnSpLocks/>
              <a:stCxn id="14" idx="3"/>
              <a:endCxn id="19" idx="1"/>
            </p:cNvCxnSpPr>
            <p:nvPr/>
          </p:nvCxnSpPr>
          <p:spPr>
            <a:xfrm flipV="1">
              <a:off x="5226218" y="5491604"/>
              <a:ext cx="606232" cy="1"/>
            </a:xfrm>
            <a:prstGeom prst="line">
              <a:avLst/>
            </a:prstGeom>
            <a:ln>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167" name="TextBox 166">
              <a:extLst>
                <a:ext uri="{FF2B5EF4-FFF2-40B4-BE49-F238E27FC236}">
                  <a16:creationId xmlns:a16="http://schemas.microsoft.com/office/drawing/2014/main" id="{33AA297E-92D1-144D-84C4-47EC24970763}"/>
                </a:ext>
              </a:extLst>
            </p:cNvPr>
            <p:cNvSpPr txBox="1"/>
            <p:nvPr/>
          </p:nvSpPr>
          <p:spPr>
            <a:xfrm>
              <a:off x="7415556" y="5109355"/>
              <a:ext cx="1652244" cy="830997"/>
            </a:xfrm>
            <a:prstGeom prst="rect">
              <a:avLst/>
            </a:prstGeom>
            <a:noFill/>
          </p:spPr>
          <p:txBody>
            <a:bodyPr wrap="square" rtlCol="0">
              <a:spAutoFit/>
            </a:bodyPr>
            <a:lstStyle/>
            <a:p>
              <a:r>
                <a:rPr lang="en-US" sz="1200" dirty="0"/>
                <a:t>SSDBM 17</a:t>
              </a:r>
            </a:p>
            <a:p>
              <a:r>
                <a:rPr lang="en-US" sz="1200" dirty="0"/>
                <a:t>D4GX 17</a:t>
              </a:r>
            </a:p>
            <a:p>
              <a:r>
                <a:rPr lang="en-US" sz="1200" dirty="0" err="1"/>
                <a:t>BiDU</a:t>
              </a:r>
              <a:r>
                <a:rPr lang="en-US" sz="1200" dirty="0"/>
                <a:t> 18</a:t>
              </a:r>
            </a:p>
            <a:p>
              <a:r>
                <a:rPr lang="en-US" sz="1200" dirty="0"/>
                <a:t>SIGMOD 19</a:t>
              </a:r>
            </a:p>
          </p:txBody>
        </p:sp>
      </p:grpSp>
      <p:sp>
        <p:nvSpPr>
          <p:cNvPr id="6" name="TextBox 5">
            <a:extLst>
              <a:ext uri="{FF2B5EF4-FFF2-40B4-BE49-F238E27FC236}">
                <a16:creationId xmlns:a16="http://schemas.microsoft.com/office/drawing/2014/main" id="{51F6D3B4-9C5D-A146-9DA7-B88D9A32D4C6}"/>
              </a:ext>
            </a:extLst>
          </p:cNvPr>
          <p:cNvSpPr txBox="1"/>
          <p:nvPr/>
        </p:nvSpPr>
        <p:spPr>
          <a:xfrm>
            <a:off x="390294" y="1014761"/>
            <a:ext cx="1750741" cy="400110"/>
          </a:xfrm>
          <a:prstGeom prst="rect">
            <a:avLst/>
          </a:prstGeom>
          <a:noFill/>
        </p:spPr>
        <p:txBody>
          <a:bodyPr wrap="square" rtlCol="0">
            <a:spAutoFit/>
          </a:bodyPr>
          <a:lstStyle/>
          <a:p>
            <a:pPr algn="ctr"/>
            <a:r>
              <a:rPr lang="en-US" sz="2000" dirty="0"/>
              <a:t>Astrophysics</a:t>
            </a:r>
          </a:p>
        </p:txBody>
      </p:sp>
      <p:sp>
        <p:nvSpPr>
          <p:cNvPr id="10" name="TextBox 9">
            <a:extLst>
              <a:ext uri="{FF2B5EF4-FFF2-40B4-BE49-F238E27FC236}">
                <a16:creationId xmlns:a16="http://schemas.microsoft.com/office/drawing/2014/main" id="{8F71790A-D9CD-9541-B18F-ED1AA053748C}"/>
              </a:ext>
            </a:extLst>
          </p:cNvPr>
          <p:cNvSpPr txBox="1"/>
          <p:nvPr/>
        </p:nvSpPr>
        <p:spPr>
          <a:xfrm>
            <a:off x="3222702" y="645429"/>
            <a:ext cx="2029522" cy="923330"/>
          </a:xfrm>
          <a:prstGeom prst="rect">
            <a:avLst/>
          </a:prstGeom>
          <a:noFill/>
        </p:spPr>
        <p:txBody>
          <a:bodyPr wrap="square" rtlCol="0">
            <a:spAutoFit/>
          </a:bodyPr>
          <a:lstStyle/>
          <a:p>
            <a:r>
              <a:rPr lang="en-US" dirty="0"/>
              <a:t>Weakly Structured Databases</a:t>
            </a:r>
          </a:p>
        </p:txBody>
      </p:sp>
      <p:sp>
        <p:nvSpPr>
          <p:cNvPr id="15" name="TextBox 14">
            <a:extLst>
              <a:ext uri="{FF2B5EF4-FFF2-40B4-BE49-F238E27FC236}">
                <a16:creationId xmlns:a16="http://schemas.microsoft.com/office/drawing/2014/main" id="{586CA2FD-EBC2-B247-BD1C-24CB0F3DFBCB}"/>
              </a:ext>
            </a:extLst>
          </p:cNvPr>
          <p:cNvSpPr txBox="1"/>
          <p:nvPr/>
        </p:nvSpPr>
        <p:spPr>
          <a:xfrm>
            <a:off x="5760341" y="783928"/>
            <a:ext cx="1750748" cy="646331"/>
          </a:xfrm>
          <a:prstGeom prst="rect">
            <a:avLst/>
          </a:prstGeom>
          <a:noFill/>
        </p:spPr>
        <p:txBody>
          <a:bodyPr wrap="square" rtlCol="0">
            <a:spAutoFit/>
          </a:bodyPr>
          <a:lstStyle/>
          <a:p>
            <a:r>
              <a:rPr lang="en-US" dirty="0" err="1"/>
              <a:t>SQLShare</a:t>
            </a:r>
            <a:endParaRPr lang="en-US" dirty="0"/>
          </a:p>
          <a:p>
            <a:r>
              <a:rPr lang="en-US" dirty="0"/>
              <a:t>ML + Curation</a:t>
            </a:r>
          </a:p>
        </p:txBody>
      </p:sp>
      <p:cxnSp>
        <p:nvCxnSpPr>
          <p:cNvPr id="29" name="Straight Connector 28">
            <a:extLst>
              <a:ext uri="{FF2B5EF4-FFF2-40B4-BE49-F238E27FC236}">
                <a16:creationId xmlns:a16="http://schemas.microsoft.com/office/drawing/2014/main" id="{F02962AC-024A-B54A-9689-97CAF1EF0DEB}"/>
              </a:ext>
            </a:extLst>
          </p:cNvPr>
          <p:cNvCxnSpPr>
            <a:cxnSpLocks/>
            <a:stCxn id="6" idx="3"/>
            <a:endCxn id="10" idx="1"/>
          </p:cNvCxnSpPr>
          <p:nvPr/>
        </p:nvCxnSpPr>
        <p:spPr>
          <a:xfrm flipV="1">
            <a:off x="2141035" y="1107094"/>
            <a:ext cx="1081667" cy="107722"/>
          </a:xfrm>
          <a:prstGeom prst="line">
            <a:avLst/>
          </a:prstGeom>
          <a:ln>
            <a:solidFill>
              <a:schemeClr val="tx1">
                <a:lumMod val="50000"/>
                <a:lumOff val="50000"/>
              </a:schemeClr>
            </a:solidFill>
            <a:prstDash val="dash"/>
          </a:ln>
          <a:effectLst/>
        </p:spPr>
        <p:style>
          <a:lnRef idx="2">
            <a:schemeClr val="accent1"/>
          </a:lnRef>
          <a:fillRef idx="0">
            <a:schemeClr val="accent1"/>
          </a:fillRef>
          <a:effectRef idx="1">
            <a:schemeClr val="accent1"/>
          </a:effectRef>
          <a:fontRef idx="minor">
            <a:schemeClr val="tx1"/>
          </a:fontRef>
        </p:style>
      </p:cxnSp>
      <p:cxnSp>
        <p:nvCxnSpPr>
          <p:cNvPr id="39" name="Straight Connector 38">
            <a:extLst>
              <a:ext uri="{FF2B5EF4-FFF2-40B4-BE49-F238E27FC236}">
                <a16:creationId xmlns:a16="http://schemas.microsoft.com/office/drawing/2014/main" id="{4730960E-8DE3-8F42-8809-0713FF31F447}"/>
              </a:ext>
            </a:extLst>
          </p:cNvPr>
          <p:cNvCxnSpPr>
            <a:cxnSpLocks/>
            <a:stCxn id="7" idx="3"/>
            <a:endCxn id="10" idx="1"/>
          </p:cNvCxnSpPr>
          <p:nvPr/>
        </p:nvCxnSpPr>
        <p:spPr>
          <a:xfrm flipV="1">
            <a:off x="2141035" y="1107094"/>
            <a:ext cx="1081667" cy="1577453"/>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3" name="Straight Connector 72">
            <a:extLst>
              <a:ext uri="{FF2B5EF4-FFF2-40B4-BE49-F238E27FC236}">
                <a16:creationId xmlns:a16="http://schemas.microsoft.com/office/drawing/2014/main" id="{B0D99835-4656-8143-AB6D-3C288E33CCF3}"/>
              </a:ext>
            </a:extLst>
          </p:cNvPr>
          <p:cNvCxnSpPr>
            <a:cxnSpLocks/>
            <a:stCxn id="10" idx="3"/>
            <a:endCxn id="15" idx="1"/>
          </p:cNvCxnSpPr>
          <p:nvPr/>
        </p:nvCxnSpPr>
        <p:spPr>
          <a:xfrm>
            <a:off x="5252224" y="1107094"/>
            <a:ext cx="508117" cy="0"/>
          </a:xfrm>
          <a:prstGeom prst="line">
            <a:avLst/>
          </a:prstGeom>
          <a:ln>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164" name="TextBox 163">
            <a:extLst>
              <a:ext uri="{FF2B5EF4-FFF2-40B4-BE49-F238E27FC236}">
                <a16:creationId xmlns:a16="http://schemas.microsoft.com/office/drawing/2014/main" id="{5EC21A4C-6D64-DE47-BA00-1EEABCE9CB8F}"/>
              </a:ext>
            </a:extLst>
          </p:cNvPr>
          <p:cNvSpPr txBox="1"/>
          <p:nvPr/>
        </p:nvSpPr>
        <p:spPr>
          <a:xfrm>
            <a:off x="7415556" y="502024"/>
            <a:ext cx="1728444" cy="1200329"/>
          </a:xfrm>
          <a:prstGeom prst="rect">
            <a:avLst/>
          </a:prstGeom>
          <a:noFill/>
        </p:spPr>
        <p:txBody>
          <a:bodyPr wrap="square" rtlCol="0">
            <a:spAutoFit/>
          </a:bodyPr>
          <a:lstStyle/>
          <a:p>
            <a:r>
              <a:rPr lang="en-US" sz="1200" dirty="0"/>
              <a:t>SIGMOD 11, 16</a:t>
            </a:r>
          </a:p>
          <a:p>
            <a:r>
              <a:rPr lang="en-US" sz="1200" dirty="0" err="1"/>
              <a:t>CiSE</a:t>
            </a:r>
            <a:r>
              <a:rPr lang="en-US" sz="1200" dirty="0"/>
              <a:t> 13</a:t>
            </a:r>
          </a:p>
          <a:p>
            <a:r>
              <a:rPr lang="en-US" sz="1200" dirty="0"/>
              <a:t>SSDBM 11, 14, 15</a:t>
            </a:r>
          </a:p>
          <a:p>
            <a:r>
              <a:rPr lang="en-US" sz="1200" dirty="0"/>
              <a:t>Bioinformatics 15</a:t>
            </a:r>
          </a:p>
          <a:p>
            <a:r>
              <a:rPr lang="en-US" sz="1200" dirty="0"/>
              <a:t>LLD (NIPS) 17</a:t>
            </a:r>
          </a:p>
          <a:p>
            <a:r>
              <a:rPr lang="en-US" sz="1200" dirty="0"/>
              <a:t>IJCAI 18</a:t>
            </a:r>
          </a:p>
        </p:txBody>
      </p:sp>
      <p:cxnSp>
        <p:nvCxnSpPr>
          <p:cNvPr id="172" name="Straight Connector 171">
            <a:extLst>
              <a:ext uri="{FF2B5EF4-FFF2-40B4-BE49-F238E27FC236}">
                <a16:creationId xmlns:a16="http://schemas.microsoft.com/office/drawing/2014/main" id="{0EBC64FB-FB7C-C74A-9919-99DA3B49EA54}"/>
              </a:ext>
            </a:extLst>
          </p:cNvPr>
          <p:cNvCxnSpPr>
            <a:cxnSpLocks/>
            <a:stCxn id="8" idx="3"/>
            <a:endCxn id="10" idx="1"/>
          </p:cNvCxnSpPr>
          <p:nvPr/>
        </p:nvCxnSpPr>
        <p:spPr>
          <a:xfrm flipV="1">
            <a:off x="2141035" y="1107094"/>
            <a:ext cx="1081667" cy="2739408"/>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75" name="Straight Connector 174">
            <a:extLst>
              <a:ext uri="{FF2B5EF4-FFF2-40B4-BE49-F238E27FC236}">
                <a16:creationId xmlns:a16="http://schemas.microsoft.com/office/drawing/2014/main" id="{5E9BADBD-1EFA-A043-9B34-1327FA0B2BED}"/>
              </a:ext>
            </a:extLst>
          </p:cNvPr>
          <p:cNvCxnSpPr>
            <a:cxnSpLocks/>
            <a:stCxn id="9" idx="3"/>
            <a:endCxn id="10" idx="1"/>
          </p:cNvCxnSpPr>
          <p:nvPr/>
        </p:nvCxnSpPr>
        <p:spPr>
          <a:xfrm flipV="1">
            <a:off x="2207941" y="1107094"/>
            <a:ext cx="1014761" cy="3802206"/>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4" name="Straight Connector 83">
            <a:extLst>
              <a:ext uri="{FF2B5EF4-FFF2-40B4-BE49-F238E27FC236}">
                <a16:creationId xmlns:a16="http://schemas.microsoft.com/office/drawing/2014/main" id="{19252E55-F1E8-4249-AB8D-931C436715B5}"/>
              </a:ext>
            </a:extLst>
          </p:cNvPr>
          <p:cNvCxnSpPr>
            <a:cxnSpLocks/>
            <a:stCxn id="9" idx="3"/>
            <a:endCxn id="13" idx="1"/>
          </p:cNvCxnSpPr>
          <p:nvPr/>
        </p:nvCxnSpPr>
        <p:spPr>
          <a:xfrm flipV="1">
            <a:off x="2207941" y="4471127"/>
            <a:ext cx="1014762" cy="438173"/>
          </a:xfrm>
          <a:prstGeom prst="line">
            <a:avLst/>
          </a:prstGeom>
          <a:ln>
            <a:solidFill>
              <a:schemeClr val="tx1">
                <a:lumMod val="50000"/>
                <a:lumOff val="50000"/>
              </a:schemeClr>
            </a:solidFill>
            <a:prstDash val="dash"/>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49963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7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7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6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8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5" grpId="0"/>
      <p:bldP spid="16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 name="Rounded Rectangle 168">
            <a:extLst>
              <a:ext uri="{FF2B5EF4-FFF2-40B4-BE49-F238E27FC236}">
                <a16:creationId xmlns:a16="http://schemas.microsoft.com/office/drawing/2014/main" id="{DAFDA858-1078-4F40-82DF-821DDDC304EE}"/>
              </a:ext>
            </a:extLst>
          </p:cNvPr>
          <p:cNvSpPr/>
          <p:nvPr/>
        </p:nvSpPr>
        <p:spPr>
          <a:xfrm>
            <a:off x="2955068" y="502024"/>
            <a:ext cx="2397517" cy="5423446"/>
          </a:xfrm>
          <a:prstGeom prst="roundRect">
            <a:avLst/>
          </a:prstGeom>
          <a:solidFill>
            <a:schemeClr val="accent3">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0" name="Rounded Rectangle 169">
            <a:extLst>
              <a:ext uri="{FF2B5EF4-FFF2-40B4-BE49-F238E27FC236}">
                <a16:creationId xmlns:a16="http://schemas.microsoft.com/office/drawing/2014/main" id="{064845DF-FCD9-C345-8684-A3EAE6C31F07}"/>
              </a:ext>
            </a:extLst>
          </p:cNvPr>
          <p:cNvSpPr/>
          <p:nvPr/>
        </p:nvSpPr>
        <p:spPr>
          <a:xfrm>
            <a:off x="5631360" y="375840"/>
            <a:ext cx="1750748" cy="5679272"/>
          </a:xfrm>
          <a:prstGeom prst="roundRect">
            <a:avLst/>
          </a:prstGeom>
          <a:solidFill>
            <a:schemeClr val="accent6">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8" name="Rounded Rectangle 167">
            <a:extLst>
              <a:ext uri="{FF2B5EF4-FFF2-40B4-BE49-F238E27FC236}">
                <a16:creationId xmlns:a16="http://schemas.microsoft.com/office/drawing/2014/main" id="{35FCBEAE-CD94-3C45-B28A-2F83C451B336}"/>
              </a:ext>
            </a:extLst>
          </p:cNvPr>
          <p:cNvSpPr/>
          <p:nvPr/>
        </p:nvSpPr>
        <p:spPr>
          <a:xfrm>
            <a:off x="362414" y="840886"/>
            <a:ext cx="1984917" cy="4765454"/>
          </a:xfrm>
          <a:prstGeom prst="roundRect">
            <a:avLst/>
          </a:prstGeom>
          <a:solidFill>
            <a:schemeClr val="accent1">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CB75D238-FE86-E546-8348-B840E8831FB0}"/>
              </a:ext>
            </a:extLst>
          </p:cNvPr>
          <p:cNvSpPr>
            <a:spLocks noGrp="1"/>
          </p:cNvSpPr>
          <p:nvPr>
            <p:ph type="dt" sz="half" idx="10"/>
          </p:nvPr>
        </p:nvSpPr>
        <p:spPr/>
        <p:txBody>
          <a:bodyPr/>
          <a:lstStyle/>
          <a:p>
            <a:fld id="{B144F366-C044-4B4C-9ED0-43C134576ECA}" type="datetime1">
              <a:rPr lang="en-US" smtClean="0"/>
              <a:pPr/>
              <a:t>7/14/19</a:t>
            </a:fld>
            <a:endParaRPr lang="en-US"/>
          </a:p>
        </p:txBody>
      </p:sp>
      <p:sp>
        <p:nvSpPr>
          <p:cNvPr id="4" name="Footer Placeholder 3">
            <a:extLst>
              <a:ext uri="{FF2B5EF4-FFF2-40B4-BE49-F238E27FC236}">
                <a16:creationId xmlns:a16="http://schemas.microsoft.com/office/drawing/2014/main" id="{413E043A-9CCF-6846-98EC-59AB253C9CEF}"/>
              </a:ext>
            </a:extLst>
          </p:cNvPr>
          <p:cNvSpPr>
            <a:spLocks noGrp="1"/>
          </p:cNvSpPr>
          <p:nvPr>
            <p:ph type="ftr" sz="quarter" idx="11"/>
          </p:nvPr>
        </p:nvSpPr>
        <p:spPr/>
        <p:txBody>
          <a:bodyPr/>
          <a:lstStyle/>
          <a:p>
            <a:pPr>
              <a:defRPr/>
            </a:pPr>
            <a:r>
              <a:rPr lang="en-US"/>
              <a:t>Bill Howe, UW</a:t>
            </a:r>
          </a:p>
        </p:txBody>
      </p:sp>
      <p:sp>
        <p:nvSpPr>
          <p:cNvPr id="5" name="Slide Number Placeholder 4">
            <a:extLst>
              <a:ext uri="{FF2B5EF4-FFF2-40B4-BE49-F238E27FC236}">
                <a16:creationId xmlns:a16="http://schemas.microsoft.com/office/drawing/2014/main" id="{1A383928-1F23-D64B-A941-1A039ABB889B}"/>
              </a:ext>
            </a:extLst>
          </p:cNvPr>
          <p:cNvSpPr>
            <a:spLocks noGrp="1"/>
          </p:cNvSpPr>
          <p:nvPr>
            <p:ph type="sldNum" sz="quarter" idx="12"/>
          </p:nvPr>
        </p:nvSpPr>
        <p:spPr/>
        <p:txBody>
          <a:bodyPr/>
          <a:lstStyle/>
          <a:p>
            <a:fld id="{707BE93F-5C7A-5B41-A729-CD25FF97C964}" type="slidenum">
              <a:rPr lang="en-US" smtClean="0"/>
              <a:pPr/>
              <a:t>5</a:t>
            </a:fld>
            <a:endParaRPr lang="en-US"/>
          </a:p>
        </p:txBody>
      </p:sp>
      <p:sp>
        <p:nvSpPr>
          <p:cNvPr id="7" name="TextBox 6">
            <a:extLst>
              <a:ext uri="{FF2B5EF4-FFF2-40B4-BE49-F238E27FC236}">
                <a16:creationId xmlns:a16="http://schemas.microsoft.com/office/drawing/2014/main" id="{619C119A-A50B-D641-83E5-D2AF691BCE90}"/>
              </a:ext>
            </a:extLst>
          </p:cNvPr>
          <p:cNvSpPr txBox="1"/>
          <p:nvPr/>
        </p:nvSpPr>
        <p:spPr>
          <a:xfrm>
            <a:off x="390294" y="2330604"/>
            <a:ext cx="1750741" cy="707886"/>
          </a:xfrm>
          <a:prstGeom prst="rect">
            <a:avLst/>
          </a:prstGeom>
          <a:noFill/>
        </p:spPr>
        <p:txBody>
          <a:bodyPr wrap="square" rtlCol="0">
            <a:spAutoFit/>
          </a:bodyPr>
          <a:lstStyle/>
          <a:p>
            <a:pPr algn="ctr"/>
            <a:r>
              <a:rPr lang="en-US" sz="2000" dirty="0"/>
              <a:t>Earth Sciences</a:t>
            </a:r>
          </a:p>
        </p:txBody>
      </p:sp>
      <p:sp>
        <p:nvSpPr>
          <p:cNvPr id="8" name="TextBox 7">
            <a:extLst>
              <a:ext uri="{FF2B5EF4-FFF2-40B4-BE49-F238E27FC236}">
                <a16:creationId xmlns:a16="http://schemas.microsoft.com/office/drawing/2014/main" id="{46C735E5-CF26-B74A-8BA8-C6B9857994D9}"/>
              </a:ext>
            </a:extLst>
          </p:cNvPr>
          <p:cNvSpPr txBox="1"/>
          <p:nvPr/>
        </p:nvSpPr>
        <p:spPr>
          <a:xfrm>
            <a:off x="390294" y="3646447"/>
            <a:ext cx="1750741" cy="400110"/>
          </a:xfrm>
          <a:prstGeom prst="rect">
            <a:avLst/>
          </a:prstGeom>
          <a:noFill/>
        </p:spPr>
        <p:txBody>
          <a:bodyPr wrap="square" rtlCol="0">
            <a:spAutoFit/>
          </a:bodyPr>
          <a:lstStyle/>
          <a:p>
            <a:pPr algn="ctr"/>
            <a:r>
              <a:rPr lang="en-US" sz="2000" dirty="0"/>
              <a:t>Biomedicine</a:t>
            </a:r>
          </a:p>
        </p:txBody>
      </p:sp>
      <p:sp>
        <p:nvSpPr>
          <p:cNvPr id="9" name="TextBox 8">
            <a:extLst>
              <a:ext uri="{FF2B5EF4-FFF2-40B4-BE49-F238E27FC236}">
                <a16:creationId xmlns:a16="http://schemas.microsoft.com/office/drawing/2014/main" id="{2ECC6373-E6B9-2743-9196-0842F94B42C4}"/>
              </a:ext>
            </a:extLst>
          </p:cNvPr>
          <p:cNvSpPr txBox="1"/>
          <p:nvPr/>
        </p:nvSpPr>
        <p:spPr>
          <a:xfrm>
            <a:off x="457200" y="4709245"/>
            <a:ext cx="1750741" cy="707886"/>
          </a:xfrm>
          <a:prstGeom prst="rect">
            <a:avLst/>
          </a:prstGeom>
          <a:noFill/>
        </p:spPr>
        <p:txBody>
          <a:bodyPr wrap="square" rtlCol="0">
            <a:spAutoFit/>
          </a:bodyPr>
          <a:lstStyle/>
          <a:p>
            <a:pPr algn="ctr"/>
            <a:r>
              <a:rPr lang="en-US" sz="2000" dirty="0">
                <a:solidFill>
                  <a:srgbClr val="121CFF"/>
                </a:solidFill>
              </a:rPr>
              <a:t>Social Sciences</a:t>
            </a:r>
          </a:p>
        </p:txBody>
      </p:sp>
      <p:grpSp>
        <p:nvGrpSpPr>
          <p:cNvPr id="180" name="Group 179">
            <a:extLst>
              <a:ext uri="{FF2B5EF4-FFF2-40B4-BE49-F238E27FC236}">
                <a16:creationId xmlns:a16="http://schemas.microsoft.com/office/drawing/2014/main" id="{6C03D871-1337-6846-81B4-9519A8631ABF}"/>
              </a:ext>
            </a:extLst>
          </p:cNvPr>
          <p:cNvGrpSpPr/>
          <p:nvPr/>
        </p:nvGrpSpPr>
        <p:grpSpPr>
          <a:xfrm>
            <a:off x="2141035" y="1214816"/>
            <a:ext cx="6662853" cy="3848372"/>
            <a:chOff x="2141035" y="1214816"/>
            <a:chExt cx="6662853" cy="3848372"/>
          </a:xfrm>
        </p:grpSpPr>
        <p:sp>
          <p:nvSpPr>
            <p:cNvPr id="12" name="TextBox 11">
              <a:extLst>
                <a:ext uri="{FF2B5EF4-FFF2-40B4-BE49-F238E27FC236}">
                  <a16:creationId xmlns:a16="http://schemas.microsoft.com/office/drawing/2014/main" id="{BEB380F8-6551-1F4B-B6B9-437AC0A79502}"/>
                </a:ext>
              </a:extLst>
            </p:cNvPr>
            <p:cNvSpPr txBox="1"/>
            <p:nvPr/>
          </p:nvSpPr>
          <p:spPr>
            <a:xfrm>
              <a:off x="3229916" y="2882139"/>
              <a:ext cx="2029521" cy="923330"/>
            </a:xfrm>
            <a:prstGeom prst="rect">
              <a:avLst/>
            </a:prstGeom>
            <a:noFill/>
          </p:spPr>
          <p:txBody>
            <a:bodyPr wrap="square" rtlCol="0">
              <a:spAutoFit/>
            </a:bodyPr>
            <a:lstStyle/>
            <a:p>
              <a:r>
                <a:rPr lang="en-US" dirty="0"/>
                <a:t>Visualization Recommendation</a:t>
              </a:r>
            </a:p>
            <a:p>
              <a:r>
                <a:rPr lang="en-US" dirty="0"/>
                <a:t>&amp; </a:t>
              </a:r>
              <a:r>
                <a:rPr lang="en-US" dirty="0" err="1"/>
                <a:t>Viziometrics</a:t>
              </a:r>
              <a:endParaRPr lang="en-US" dirty="0"/>
            </a:p>
          </p:txBody>
        </p:sp>
        <p:sp>
          <p:nvSpPr>
            <p:cNvPr id="17" name="TextBox 16">
              <a:extLst>
                <a:ext uri="{FF2B5EF4-FFF2-40B4-BE49-F238E27FC236}">
                  <a16:creationId xmlns:a16="http://schemas.microsoft.com/office/drawing/2014/main" id="{4DFF6EA1-BCA4-904D-B70F-C0E1684ABB8F}"/>
                </a:ext>
              </a:extLst>
            </p:cNvPr>
            <p:cNvSpPr txBox="1"/>
            <p:nvPr/>
          </p:nvSpPr>
          <p:spPr>
            <a:xfrm>
              <a:off x="5876688" y="2737271"/>
              <a:ext cx="1518054" cy="1200329"/>
            </a:xfrm>
            <a:prstGeom prst="rect">
              <a:avLst/>
            </a:prstGeom>
            <a:noFill/>
          </p:spPr>
          <p:txBody>
            <a:bodyPr wrap="square" rtlCol="0">
              <a:spAutoFit/>
            </a:bodyPr>
            <a:lstStyle/>
            <a:p>
              <a:r>
                <a:rPr lang="en-US" dirty="0" err="1"/>
                <a:t>VizDeck</a:t>
              </a:r>
              <a:endParaRPr lang="en-US" dirty="0"/>
            </a:p>
            <a:p>
              <a:r>
                <a:rPr lang="en-US" dirty="0"/>
                <a:t>Voyager</a:t>
              </a:r>
            </a:p>
            <a:p>
              <a:r>
                <a:rPr lang="en-US" dirty="0"/>
                <a:t>Draco</a:t>
              </a:r>
            </a:p>
            <a:p>
              <a:r>
                <a:rPr lang="en-US" dirty="0" err="1"/>
                <a:t>Viziometrics</a:t>
              </a:r>
              <a:endParaRPr lang="en-US" dirty="0"/>
            </a:p>
          </p:txBody>
        </p:sp>
        <p:cxnSp>
          <p:nvCxnSpPr>
            <p:cNvPr id="33" name="Straight Connector 32">
              <a:extLst>
                <a:ext uri="{FF2B5EF4-FFF2-40B4-BE49-F238E27FC236}">
                  <a16:creationId xmlns:a16="http://schemas.microsoft.com/office/drawing/2014/main" id="{40BD7833-0648-1840-9775-982FC4E64128}"/>
                </a:ext>
              </a:extLst>
            </p:cNvPr>
            <p:cNvCxnSpPr>
              <a:cxnSpLocks/>
              <a:stCxn id="6" idx="3"/>
              <a:endCxn id="12" idx="1"/>
            </p:cNvCxnSpPr>
            <p:nvPr/>
          </p:nvCxnSpPr>
          <p:spPr>
            <a:xfrm>
              <a:off x="2141035" y="1214816"/>
              <a:ext cx="1088881" cy="2128988"/>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9" name="Straight Connector 48">
              <a:extLst>
                <a:ext uri="{FF2B5EF4-FFF2-40B4-BE49-F238E27FC236}">
                  <a16:creationId xmlns:a16="http://schemas.microsoft.com/office/drawing/2014/main" id="{F29F6091-AD7B-5F42-919A-31FA6959FCB2}"/>
                </a:ext>
              </a:extLst>
            </p:cNvPr>
            <p:cNvCxnSpPr>
              <a:cxnSpLocks/>
              <a:stCxn id="7" idx="3"/>
              <a:endCxn id="12" idx="1"/>
            </p:cNvCxnSpPr>
            <p:nvPr/>
          </p:nvCxnSpPr>
          <p:spPr>
            <a:xfrm>
              <a:off x="2141035" y="2684547"/>
              <a:ext cx="1088881" cy="659257"/>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BB31D8E7-C110-BB4C-9A81-683D4D6332BA}"/>
                </a:ext>
              </a:extLst>
            </p:cNvPr>
            <p:cNvCxnSpPr>
              <a:cxnSpLocks/>
              <a:stCxn id="8" idx="3"/>
              <a:endCxn id="12" idx="1"/>
            </p:cNvCxnSpPr>
            <p:nvPr/>
          </p:nvCxnSpPr>
          <p:spPr>
            <a:xfrm flipV="1">
              <a:off x="2141035" y="3343804"/>
              <a:ext cx="1088881" cy="502698"/>
            </a:xfrm>
            <a:prstGeom prst="line">
              <a:avLst/>
            </a:prstGeom>
            <a:ln>
              <a:solidFill>
                <a:schemeClr val="tx1">
                  <a:lumMod val="50000"/>
                  <a:lumOff val="50000"/>
                </a:schemeClr>
              </a:solidFill>
              <a:prstDash val="dash"/>
            </a:ln>
            <a:effectLst/>
          </p:spPr>
          <p:style>
            <a:lnRef idx="2">
              <a:schemeClr val="accent1"/>
            </a:lnRef>
            <a:fillRef idx="0">
              <a:schemeClr val="accent1"/>
            </a:fillRef>
            <a:effectRef idx="1">
              <a:schemeClr val="accent1"/>
            </a:effectRef>
            <a:fontRef idx="minor">
              <a:schemeClr val="tx1"/>
            </a:fontRef>
          </p:style>
        </p:cxnSp>
        <p:cxnSp>
          <p:nvCxnSpPr>
            <p:cNvPr id="55" name="Straight Connector 54">
              <a:extLst>
                <a:ext uri="{FF2B5EF4-FFF2-40B4-BE49-F238E27FC236}">
                  <a16:creationId xmlns:a16="http://schemas.microsoft.com/office/drawing/2014/main" id="{A9A0C34D-C2B4-504A-B7DF-030EA5421BB5}"/>
                </a:ext>
              </a:extLst>
            </p:cNvPr>
            <p:cNvCxnSpPr>
              <a:cxnSpLocks/>
              <a:stCxn id="9" idx="3"/>
              <a:endCxn id="12" idx="1"/>
            </p:cNvCxnSpPr>
            <p:nvPr/>
          </p:nvCxnSpPr>
          <p:spPr>
            <a:xfrm flipV="1">
              <a:off x="2207941" y="3343804"/>
              <a:ext cx="1021975" cy="1719384"/>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0" name="Straight Connector 89">
              <a:extLst>
                <a:ext uri="{FF2B5EF4-FFF2-40B4-BE49-F238E27FC236}">
                  <a16:creationId xmlns:a16="http://schemas.microsoft.com/office/drawing/2014/main" id="{F18257CC-E21E-794C-ADA3-129D84679F00}"/>
                </a:ext>
              </a:extLst>
            </p:cNvPr>
            <p:cNvCxnSpPr>
              <a:cxnSpLocks/>
              <a:stCxn id="12" idx="3"/>
              <a:endCxn id="17" idx="1"/>
            </p:cNvCxnSpPr>
            <p:nvPr/>
          </p:nvCxnSpPr>
          <p:spPr>
            <a:xfrm flipV="1">
              <a:off x="5259437" y="3337436"/>
              <a:ext cx="617251" cy="6368"/>
            </a:xfrm>
            <a:prstGeom prst="line">
              <a:avLst/>
            </a:prstGeom>
            <a:ln>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163" name="TextBox 162">
              <a:extLst>
                <a:ext uri="{FF2B5EF4-FFF2-40B4-BE49-F238E27FC236}">
                  <a16:creationId xmlns:a16="http://schemas.microsoft.com/office/drawing/2014/main" id="{44B35462-DFC7-FA45-A284-7607367FC7C1}"/>
                </a:ext>
              </a:extLst>
            </p:cNvPr>
            <p:cNvSpPr txBox="1"/>
            <p:nvPr/>
          </p:nvSpPr>
          <p:spPr>
            <a:xfrm>
              <a:off x="7415556" y="2789806"/>
              <a:ext cx="1388332" cy="1015663"/>
            </a:xfrm>
            <a:prstGeom prst="rect">
              <a:avLst/>
            </a:prstGeom>
            <a:noFill/>
          </p:spPr>
          <p:txBody>
            <a:bodyPr wrap="square" rtlCol="0">
              <a:spAutoFit/>
            </a:bodyPr>
            <a:lstStyle/>
            <a:p>
              <a:r>
                <a:rPr lang="en-US" sz="1200" dirty="0"/>
                <a:t>SIGMOD 12</a:t>
              </a:r>
            </a:p>
            <a:p>
              <a:r>
                <a:rPr lang="en-US" sz="1200" dirty="0"/>
                <a:t>Viz 16, 17, 18</a:t>
              </a:r>
            </a:p>
            <a:p>
              <a:r>
                <a:rPr lang="en-US" sz="1200" dirty="0"/>
                <a:t>ICPRAM 15</a:t>
              </a:r>
            </a:p>
            <a:p>
              <a:r>
                <a:rPr lang="en-US" sz="1200" dirty="0" err="1"/>
                <a:t>BigData</a:t>
              </a:r>
              <a:r>
                <a:rPr lang="en-US" sz="1200" dirty="0"/>
                <a:t> 17</a:t>
              </a:r>
            </a:p>
            <a:p>
              <a:r>
                <a:rPr lang="en-US" sz="1200" dirty="0"/>
                <a:t>HILDA 16</a:t>
              </a:r>
            </a:p>
          </p:txBody>
        </p:sp>
      </p:grpSp>
      <p:grpSp>
        <p:nvGrpSpPr>
          <p:cNvPr id="179" name="Group 178">
            <a:extLst>
              <a:ext uri="{FF2B5EF4-FFF2-40B4-BE49-F238E27FC236}">
                <a16:creationId xmlns:a16="http://schemas.microsoft.com/office/drawing/2014/main" id="{A950D781-B850-8743-98F4-BAC4FE6DA3B3}"/>
              </a:ext>
            </a:extLst>
          </p:cNvPr>
          <p:cNvGrpSpPr/>
          <p:nvPr/>
        </p:nvGrpSpPr>
        <p:grpSpPr>
          <a:xfrm>
            <a:off x="2141035" y="1214816"/>
            <a:ext cx="6655464" cy="3848372"/>
            <a:chOff x="2141035" y="1214816"/>
            <a:chExt cx="6655464" cy="3848372"/>
          </a:xfrm>
        </p:grpSpPr>
        <p:sp>
          <p:nvSpPr>
            <p:cNvPr id="11" name="TextBox 10">
              <a:extLst>
                <a:ext uri="{FF2B5EF4-FFF2-40B4-BE49-F238E27FC236}">
                  <a16:creationId xmlns:a16="http://schemas.microsoft.com/office/drawing/2014/main" id="{B1E73F22-6CA3-064C-926E-09A4942BF02C}"/>
                </a:ext>
              </a:extLst>
            </p:cNvPr>
            <p:cNvSpPr txBox="1"/>
            <p:nvPr/>
          </p:nvSpPr>
          <p:spPr>
            <a:xfrm>
              <a:off x="3222702" y="1885605"/>
              <a:ext cx="1929159" cy="646331"/>
            </a:xfrm>
            <a:prstGeom prst="rect">
              <a:avLst/>
            </a:prstGeom>
            <a:noFill/>
          </p:spPr>
          <p:txBody>
            <a:bodyPr wrap="square" rtlCol="0">
              <a:spAutoFit/>
            </a:bodyPr>
            <a:lstStyle/>
            <a:p>
              <a:r>
                <a:rPr lang="en-US" dirty="0"/>
                <a:t>Scalable Graph Clustering</a:t>
              </a:r>
            </a:p>
          </p:txBody>
        </p:sp>
        <p:sp>
          <p:nvSpPr>
            <p:cNvPr id="16" name="TextBox 15">
              <a:extLst>
                <a:ext uri="{FF2B5EF4-FFF2-40B4-BE49-F238E27FC236}">
                  <a16:creationId xmlns:a16="http://schemas.microsoft.com/office/drawing/2014/main" id="{AD153B18-0E5D-0442-BFBA-9E6A20072CD4}"/>
                </a:ext>
              </a:extLst>
            </p:cNvPr>
            <p:cNvSpPr txBox="1"/>
            <p:nvPr/>
          </p:nvSpPr>
          <p:spPr>
            <a:xfrm>
              <a:off x="5876689" y="1880917"/>
              <a:ext cx="1362311" cy="646331"/>
            </a:xfrm>
            <a:prstGeom prst="rect">
              <a:avLst/>
            </a:prstGeom>
            <a:noFill/>
          </p:spPr>
          <p:txBody>
            <a:bodyPr wrap="square" rtlCol="0">
              <a:spAutoFit/>
            </a:bodyPr>
            <a:lstStyle/>
            <a:p>
              <a:r>
                <a:rPr lang="en-US" dirty="0" err="1"/>
                <a:t>RelaxMap</a:t>
              </a:r>
              <a:endParaRPr lang="en-US" dirty="0"/>
            </a:p>
            <a:p>
              <a:r>
                <a:rPr lang="en-US" dirty="0" err="1"/>
                <a:t>GossipMap</a:t>
              </a:r>
              <a:endParaRPr lang="en-US" dirty="0"/>
            </a:p>
          </p:txBody>
        </p:sp>
        <p:cxnSp>
          <p:nvCxnSpPr>
            <p:cNvPr id="30" name="Straight Connector 29">
              <a:extLst>
                <a:ext uri="{FF2B5EF4-FFF2-40B4-BE49-F238E27FC236}">
                  <a16:creationId xmlns:a16="http://schemas.microsoft.com/office/drawing/2014/main" id="{E2923828-C792-B847-9CCC-6DE129134C23}"/>
                </a:ext>
              </a:extLst>
            </p:cNvPr>
            <p:cNvCxnSpPr>
              <a:cxnSpLocks/>
              <a:stCxn id="6" idx="3"/>
              <a:endCxn id="11" idx="1"/>
            </p:cNvCxnSpPr>
            <p:nvPr/>
          </p:nvCxnSpPr>
          <p:spPr>
            <a:xfrm>
              <a:off x="2141035" y="1214816"/>
              <a:ext cx="1081667" cy="993955"/>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3" name="Straight Connector 42">
              <a:extLst>
                <a:ext uri="{FF2B5EF4-FFF2-40B4-BE49-F238E27FC236}">
                  <a16:creationId xmlns:a16="http://schemas.microsoft.com/office/drawing/2014/main" id="{4E72236B-2CE3-1241-918B-C673DC6A890C}"/>
                </a:ext>
              </a:extLst>
            </p:cNvPr>
            <p:cNvCxnSpPr>
              <a:cxnSpLocks/>
              <a:stCxn id="8" idx="3"/>
              <a:endCxn id="11" idx="1"/>
            </p:cNvCxnSpPr>
            <p:nvPr/>
          </p:nvCxnSpPr>
          <p:spPr>
            <a:xfrm flipV="1">
              <a:off x="2141035" y="2208771"/>
              <a:ext cx="1081667" cy="1637731"/>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8D4A2E66-7765-D041-9F27-13FB0D1AB897}"/>
                </a:ext>
              </a:extLst>
            </p:cNvPr>
            <p:cNvCxnSpPr>
              <a:cxnSpLocks/>
              <a:stCxn id="9" idx="3"/>
              <a:endCxn id="11" idx="1"/>
            </p:cNvCxnSpPr>
            <p:nvPr/>
          </p:nvCxnSpPr>
          <p:spPr>
            <a:xfrm flipV="1">
              <a:off x="2207941" y="2208771"/>
              <a:ext cx="1014761" cy="2854417"/>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a:extLst>
                <a:ext uri="{FF2B5EF4-FFF2-40B4-BE49-F238E27FC236}">
                  <a16:creationId xmlns:a16="http://schemas.microsoft.com/office/drawing/2014/main" id="{F5567A90-5FF3-D647-A5B3-70D1B5111D69}"/>
                </a:ext>
              </a:extLst>
            </p:cNvPr>
            <p:cNvCxnSpPr>
              <a:cxnSpLocks/>
              <a:stCxn id="11" idx="3"/>
              <a:endCxn id="16" idx="1"/>
            </p:cNvCxnSpPr>
            <p:nvPr/>
          </p:nvCxnSpPr>
          <p:spPr>
            <a:xfrm flipV="1">
              <a:off x="5151861" y="2204083"/>
              <a:ext cx="724828" cy="4688"/>
            </a:xfrm>
            <a:prstGeom prst="line">
              <a:avLst/>
            </a:prstGeom>
            <a:ln>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165" name="TextBox 164">
              <a:extLst>
                <a:ext uri="{FF2B5EF4-FFF2-40B4-BE49-F238E27FC236}">
                  <a16:creationId xmlns:a16="http://schemas.microsoft.com/office/drawing/2014/main" id="{61E73B81-D2D4-BC4F-BA6B-1202CB29C561}"/>
                </a:ext>
              </a:extLst>
            </p:cNvPr>
            <p:cNvSpPr txBox="1"/>
            <p:nvPr/>
          </p:nvSpPr>
          <p:spPr>
            <a:xfrm>
              <a:off x="7408167" y="2065583"/>
              <a:ext cx="1388332" cy="461665"/>
            </a:xfrm>
            <a:prstGeom prst="rect">
              <a:avLst/>
            </a:prstGeom>
            <a:noFill/>
          </p:spPr>
          <p:txBody>
            <a:bodyPr wrap="square" rtlCol="0">
              <a:spAutoFit/>
            </a:bodyPr>
            <a:lstStyle/>
            <a:p>
              <a:r>
                <a:rPr lang="en-US" sz="1200" dirty="0"/>
                <a:t>SC 15</a:t>
              </a:r>
            </a:p>
            <a:p>
              <a:r>
                <a:rPr lang="en-US" sz="1200" dirty="0"/>
                <a:t>TKDD 17</a:t>
              </a:r>
            </a:p>
          </p:txBody>
        </p:sp>
      </p:grpSp>
      <p:grpSp>
        <p:nvGrpSpPr>
          <p:cNvPr id="181" name="Group 180">
            <a:extLst>
              <a:ext uri="{FF2B5EF4-FFF2-40B4-BE49-F238E27FC236}">
                <a16:creationId xmlns:a16="http://schemas.microsoft.com/office/drawing/2014/main" id="{0E5D0C6A-287B-9442-B8DA-4B34E270E1EA}"/>
              </a:ext>
            </a:extLst>
          </p:cNvPr>
          <p:cNvGrpSpPr/>
          <p:nvPr/>
        </p:nvGrpSpPr>
        <p:grpSpPr>
          <a:xfrm>
            <a:off x="2141035" y="1214816"/>
            <a:ext cx="6792575" cy="3827931"/>
            <a:chOff x="2141035" y="1214816"/>
            <a:chExt cx="6792575" cy="3827931"/>
          </a:xfrm>
        </p:grpSpPr>
        <p:sp>
          <p:nvSpPr>
            <p:cNvPr id="13" name="TextBox 12">
              <a:extLst>
                <a:ext uri="{FF2B5EF4-FFF2-40B4-BE49-F238E27FC236}">
                  <a16:creationId xmlns:a16="http://schemas.microsoft.com/office/drawing/2014/main" id="{33258D2F-0316-1E4D-8B9B-9C390E145A74}"/>
                </a:ext>
              </a:extLst>
            </p:cNvPr>
            <p:cNvSpPr txBox="1"/>
            <p:nvPr/>
          </p:nvSpPr>
          <p:spPr>
            <a:xfrm>
              <a:off x="3222703" y="4147961"/>
              <a:ext cx="2029520" cy="646331"/>
            </a:xfrm>
            <a:prstGeom prst="rect">
              <a:avLst/>
            </a:prstGeom>
            <a:noFill/>
          </p:spPr>
          <p:txBody>
            <a:bodyPr wrap="square" rtlCol="0">
              <a:spAutoFit/>
            </a:bodyPr>
            <a:lstStyle/>
            <a:p>
              <a:r>
                <a:rPr lang="en-US" dirty="0" err="1"/>
                <a:t>Polystores</a:t>
              </a:r>
              <a:r>
                <a:rPr lang="en-US" dirty="0"/>
                <a:t> / </a:t>
              </a:r>
            </a:p>
            <a:p>
              <a:r>
                <a:rPr lang="en-US" dirty="0"/>
                <a:t>Big Data Systems</a:t>
              </a:r>
            </a:p>
          </p:txBody>
        </p:sp>
        <p:sp>
          <p:nvSpPr>
            <p:cNvPr id="18" name="TextBox 17">
              <a:extLst>
                <a:ext uri="{FF2B5EF4-FFF2-40B4-BE49-F238E27FC236}">
                  <a16:creationId xmlns:a16="http://schemas.microsoft.com/office/drawing/2014/main" id="{85F384AE-102D-7542-A61B-BF8756211A2C}"/>
                </a:ext>
              </a:extLst>
            </p:cNvPr>
            <p:cNvSpPr txBox="1"/>
            <p:nvPr/>
          </p:nvSpPr>
          <p:spPr>
            <a:xfrm>
              <a:off x="5876688" y="4142634"/>
              <a:ext cx="1293541" cy="646331"/>
            </a:xfrm>
            <a:prstGeom prst="rect">
              <a:avLst/>
            </a:prstGeom>
            <a:noFill/>
          </p:spPr>
          <p:txBody>
            <a:bodyPr wrap="square" rtlCol="0">
              <a:spAutoFit/>
            </a:bodyPr>
            <a:lstStyle/>
            <a:p>
              <a:r>
                <a:rPr lang="en-US" dirty="0" err="1"/>
                <a:t>HaLoop</a:t>
              </a:r>
              <a:endParaRPr lang="en-US" dirty="0"/>
            </a:p>
            <a:p>
              <a:r>
                <a:rPr lang="en-US" dirty="0" err="1"/>
                <a:t>Myria</a:t>
              </a:r>
              <a:endParaRPr lang="en-US" dirty="0"/>
            </a:p>
          </p:txBody>
        </p:sp>
        <p:cxnSp>
          <p:nvCxnSpPr>
            <p:cNvPr id="36" name="Straight Connector 35">
              <a:extLst>
                <a:ext uri="{FF2B5EF4-FFF2-40B4-BE49-F238E27FC236}">
                  <a16:creationId xmlns:a16="http://schemas.microsoft.com/office/drawing/2014/main" id="{4C9BA5C6-02C4-184E-A159-355761DDDA0F}"/>
                </a:ext>
              </a:extLst>
            </p:cNvPr>
            <p:cNvCxnSpPr>
              <a:cxnSpLocks/>
              <a:stCxn id="6" idx="3"/>
              <a:endCxn id="13" idx="1"/>
            </p:cNvCxnSpPr>
            <p:nvPr/>
          </p:nvCxnSpPr>
          <p:spPr>
            <a:xfrm>
              <a:off x="2141035" y="1214816"/>
              <a:ext cx="1081668" cy="3256311"/>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64" name="Straight Connector 63">
              <a:extLst>
                <a:ext uri="{FF2B5EF4-FFF2-40B4-BE49-F238E27FC236}">
                  <a16:creationId xmlns:a16="http://schemas.microsoft.com/office/drawing/2014/main" id="{3F233B25-6B14-2745-A546-2FF1B2EBEF1A}"/>
                </a:ext>
              </a:extLst>
            </p:cNvPr>
            <p:cNvCxnSpPr>
              <a:cxnSpLocks/>
              <a:stCxn id="7" idx="3"/>
              <a:endCxn id="13" idx="1"/>
            </p:cNvCxnSpPr>
            <p:nvPr/>
          </p:nvCxnSpPr>
          <p:spPr>
            <a:xfrm>
              <a:off x="2141035" y="2684547"/>
              <a:ext cx="1081668" cy="1786580"/>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57E7CA6D-338D-B646-9E03-0345811712DF}"/>
                </a:ext>
              </a:extLst>
            </p:cNvPr>
            <p:cNvCxnSpPr>
              <a:cxnSpLocks/>
              <a:stCxn id="8" idx="3"/>
              <a:endCxn id="13" idx="1"/>
            </p:cNvCxnSpPr>
            <p:nvPr/>
          </p:nvCxnSpPr>
          <p:spPr>
            <a:xfrm>
              <a:off x="2141035" y="3846502"/>
              <a:ext cx="1081668" cy="624625"/>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8" name="Straight Connector 97">
              <a:extLst>
                <a:ext uri="{FF2B5EF4-FFF2-40B4-BE49-F238E27FC236}">
                  <a16:creationId xmlns:a16="http://schemas.microsoft.com/office/drawing/2014/main" id="{71621055-C313-C341-9F5A-F75EA5DA7B69}"/>
                </a:ext>
              </a:extLst>
            </p:cNvPr>
            <p:cNvCxnSpPr>
              <a:cxnSpLocks/>
              <a:stCxn id="13" idx="3"/>
              <a:endCxn id="18" idx="1"/>
            </p:cNvCxnSpPr>
            <p:nvPr/>
          </p:nvCxnSpPr>
          <p:spPr>
            <a:xfrm flipV="1">
              <a:off x="5252223" y="4465800"/>
              <a:ext cx="624465" cy="5327"/>
            </a:xfrm>
            <a:prstGeom prst="line">
              <a:avLst/>
            </a:prstGeom>
            <a:ln>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166" name="TextBox 165">
              <a:extLst>
                <a:ext uri="{FF2B5EF4-FFF2-40B4-BE49-F238E27FC236}">
                  <a16:creationId xmlns:a16="http://schemas.microsoft.com/office/drawing/2014/main" id="{A780181E-12A5-7048-B332-0A1D1177FB2E}"/>
                </a:ext>
              </a:extLst>
            </p:cNvPr>
            <p:cNvSpPr txBox="1"/>
            <p:nvPr/>
          </p:nvSpPr>
          <p:spPr>
            <a:xfrm>
              <a:off x="7415557" y="4027084"/>
              <a:ext cx="1518053" cy="1015663"/>
            </a:xfrm>
            <a:prstGeom prst="rect">
              <a:avLst/>
            </a:prstGeom>
            <a:noFill/>
          </p:spPr>
          <p:txBody>
            <a:bodyPr wrap="square" rtlCol="0">
              <a:spAutoFit/>
            </a:bodyPr>
            <a:lstStyle/>
            <a:p>
              <a:r>
                <a:rPr lang="en-US" sz="1200" dirty="0"/>
                <a:t>VLDB 10, 13, 15</a:t>
              </a:r>
            </a:p>
            <a:p>
              <a:r>
                <a:rPr lang="en-US" sz="1200" dirty="0"/>
                <a:t>SOCC 10</a:t>
              </a:r>
            </a:p>
            <a:p>
              <a:r>
                <a:rPr lang="en-US" sz="1200" dirty="0"/>
                <a:t>SIGMOD 12, 14</a:t>
              </a:r>
            </a:p>
            <a:p>
              <a:r>
                <a:rPr lang="en-US" sz="1200" dirty="0"/>
                <a:t>CIDR 17</a:t>
              </a:r>
            </a:p>
            <a:p>
              <a:r>
                <a:rPr lang="en-US" sz="1200" dirty="0"/>
                <a:t>DAMON 17</a:t>
              </a:r>
            </a:p>
          </p:txBody>
        </p:sp>
      </p:grpSp>
      <p:grpSp>
        <p:nvGrpSpPr>
          <p:cNvPr id="182" name="Group 181">
            <a:extLst>
              <a:ext uri="{FF2B5EF4-FFF2-40B4-BE49-F238E27FC236}">
                <a16:creationId xmlns:a16="http://schemas.microsoft.com/office/drawing/2014/main" id="{045A1EF3-7835-B74A-9B1E-BB2881576DC0}"/>
              </a:ext>
            </a:extLst>
          </p:cNvPr>
          <p:cNvGrpSpPr/>
          <p:nvPr/>
        </p:nvGrpSpPr>
        <p:grpSpPr>
          <a:xfrm>
            <a:off x="2141035" y="3846502"/>
            <a:ext cx="6926765" cy="2278516"/>
            <a:chOff x="2141035" y="3846502"/>
            <a:chExt cx="6926765" cy="2278516"/>
          </a:xfrm>
        </p:grpSpPr>
        <p:sp>
          <p:nvSpPr>
            <p:cNvPr id="14" name="TextBox 13">
              <a:extLst>
                <a:ext uri="{FF2B5EF4-FFF2-40B4-BE49-F238E27FC236}">
                  <a16:creationId xmlns:a16="http://schemas.microsoft.com/office/drawing/2014/main" id="{91DF5A4A-12A2-BC46-87DD-3684CB4FC72E}"/>
                </a:ext>
              </a:extLst>
            </p:cNvPr>
            <p:cNvSpPr txBox="1"/>
            <p:nvPr/>
          </p:nvSpPr>
          <p:spPr>
            <a:xfrm>
              <a:off x="3196698" y="5168439"/>
              <a:ext cx="2029520" cy="646331"/>
            </a:xfrm>
            <a:prstGeom prst="rect">
              <a:avLst/>
            </a:prstGeom>
            <a:noFill/>
          </p:spPr>
          <p:txBody>
            <a:bodyPr wrap="square" rtlCol="0">
              <a:spAutoFit/>
            </a:bodyPr>
            <a:lstStyle/>
            <a:p>
              <a:r>
                <a:rPr lang="en-US" dirty="0">
                  <a:solidFill>
                    <a:srgbClr val="121CFF"/>
                  </a:solidFill>
                </a:rPr>
                <a:t>Responsible Data Science</a:t>
              </a:r>
            </a:p>
          </p:txBody>
        </p:sp>
        <p:sp>
          <p:nvSpPr>
            <p:cNvPr id="19" name="TextBox 18">
              <a:extLst>
                <a:ext uri="{FF2B5EF4-FFF2-40B4-BE49-F238E27FC236}">
                  <a16:creationId xmlns:a16="http://schemas.microsoft.com/office/drawing/2014/main" id="{E3637421-95F2-004F-B23D-E35599D18180}"/>
                </a:ext>
              </a:extLst>
            </p:cNvPr>
            <p:cNvSpPr txBox="1"/>
            <p:nvPr/>
          </p:nvSpPr>
          <p:spPr>
            <a:xfrm>
              <a:off x="5832450" y="5168438"/>
              <a:ext cx="1711712" cy="646331"/>
            </a:xfrm>
            <a:prstGeom prst="rect">
              <a:avLst/>
            </a:prstGeom>
            <a:noFill/>
            <a:ln>
              <a:noFill/>
            </a:ln>
          </p:spPr>
          <p:txBody>
            <a:bodyPr wrap="square" rtlCol="0">
              <a:spAutoFit/>
            </a:bodyPr>
            <a:lstStyle/>
            <a:p>
              <a:r>
                <a:rPr lang="en-US" dirty="0"/>
                <a:t>Fides</a:t>
              </a:r>
            </a:p>
            <a:p>
              <a:r>
                <a:rPr lang="en-US" dirty="0">
                  <a:solidFill>
                    <a:srgbClr val="121CFF"/>
                  </a:solidFill>
                </a:rPr>
                <a:t>Synth. Data</a:t>
              </a:r>
            </a:p>
          </p:txBody>
        </p:sp>
        <p:cxnSp>
          <p:nvCxnSpPr>
            <p:cNvPr id="61" name="Straight Connector 60">
              <a:extLst>
                <a:ext uri="{FF2B5EF4-FFF2-40B4-BE49-F238E27FC236}">
                  <a16:creationId xmlns:a16="http://schemas.microsoft.com/office/drawing/2014/main" id="{484EF320-6802-474D-A86F-8765E7FC0E12}"/>
                </a:ext>
              </a:extLst>
            </p:cNvPr>
            <p:cNvCxnSpPr>
              <a:cxnSpLocks/>
              <a:stCxn id="9" idx="3"/>
              <a:endCxn id="14" idx="1"/>
            </p:cNvCxnSpPr>
            <p:nvPr/>
          </p:nvCxnSpPr>
          <p:spPr>
            <a:xfrm>
              <a:off x="2207941" y="5063188"/>
              <a:ext cx="988757" cy="428417"/>
            </a:xfrm>
            <a:prstGeom prst="line">
              <a:avLst/>
            </a:prstGeom>
            <a:ln w="31750">
              <a:solidFill>
                <a:srgbClr val="121CFF"/>
              </a:solidFill>
            </a:ln>
            <a:effectLst/>
          </p:spPr>
          <p:style>
            <a:lnRef idx="2">
              <a:schemeClr val="accent1"/>
            </a:lnRef>
            <a:fillRef idx="0">
              <a:schemeClr val="accent1"/>
            </a:fillRef>
            <a:effectRef idx="1">
              <a:schemeClr val="accent1"/>
            </a:effectRef>
            <a:fontRef idx="minor">
              <a:schemeClr val="tx1"/>
            </a:fontRef>
          </p:style>
        </p:cxnSp>
        <p:cxnSp>
          <p:nvCxnSpPr>
            <p:cNvPr id="70" name="Straight Connector 69">
              <a:extLst>
                <a:ext uri="{FF2B5EF4-FFF2-40B4-BE49-F238E27FC236}">
                  <a16:creationId xmlns:a16="http://schemas.microsoft.com/office/drawing/2014/main" id="{77180463-42FF-BD40-922D-C690AA5118A3}"/>
                </a:ext>
              </a:extLst>
            </p:cNvPr>
            <p:cNvCxnSpPr>
              <a:cxnSpLocks/>
              <a:stCxn id="8" idx="3"/>
              <a:endCxn id="14" idx="1"/>
            </p:cNvCxnSpPr>
            <p:nvPr/>
          </p:nvCxnSpPr>
          <p:spPr>
            <a:xfrm>
              <a:off x="2141035" y="3846502"/>
              <a:ext cx="1055663" cy="1645103"/>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6" name="Straight Connector 105">
              <a:extLst>
                <a:ext uri="{FF2B5EF4-FFF2-40B4-BE49-F238E27FC236}">
                  <a16:creationId xmlns:a16="http://schemas.microsoft.com/office/drawing/2014/main" id="{0301490F-5697-1C43-A82A-8836670A084A}"/>
                </a:ext>
              </a:extLst>
            </p:cNvPr>
            <p:cNvCxnSpPr>
              <a:cxnSpLocks/>
              <a:stCxn id="14" idx="3"/>
              <a:endCxn id="19" idx="1"/>
            </p:cNvCxnSpPr>
            <p:nvPr/>
          </p:nvCxnSpPr>
          <p:spPr>
            <a:xfrm flipV="1">
              <a:off x="5226218" y="5491604"/>
              <a:ext cx="606232" cy="1"/>
            </a:xfrm>
            <a:prstGeom prst="line">
              <a:avLst/>
            </a:prstGeom>
            <a:ln>
              <a:solidFill>
                <a:srgbClr val="121CFF"/>
              </a:solidFill>
            </a:ln>
            <a:effectLst/>
          </p:spPr>
          <p:style>
            <a:lnRef idx="2">
              <a:schemeClr val="accent1"/>
            </a:lnRef>
            <a:fillRef idx="0">
              <a:schemeClr val="accent1"/>
            </a:fillRef>
            <a:effectRef idx="1">
              <a:schemeClr val="accent1"/>
            </a:effectRef>
            <a:fontRef idx="minor">
              <a:schemeClr val="tx1"/>
            </a:fontRef>
          </p:style>
        </p:cxnSp>
        <p:sp>
          <p:nvSpPr>
            <p:cNvPr id="167" name="TextBox 166">
              <a:extLst>
                <a:ext uri="{FF2B5EF4-FFF2-40B4-BE49-F238E27FC236}">
                  <a16:creationId xmlns:a16="http://schemas.microsoft.com/office/drawing/2014/main" id="{33AA297E-92D1-144D-84C4-47EC24970763}"/>
                </a:ext>
              </a:extLst>
            </p:cNvPr>
            <p:cNvSpPr txBox="1"/>
            <p:nvPr/>
          </p:nvSpPr>
          <p:spPr>
            <a:xfrm>
              <a:off x="7415556" y="5109355"/>
              <a:ext cx="1652244" cy="1015663"/>
            </a:xfrm>
            <a:prstGeom prst="rect">
              <a:avLst/>
            </a:prstGeom>
            <a:noFill/>
          </p:spPr>
          <p:txBody>
            <a:bodyPr wrap="square" rtlCol="0">
              <a:spAutoFit/>
            </a:bodyPr>
            <a:lstStyle/>
            <a:p>
              <a:r>
                <a:rPr lang="en-US" sz="1200" dirty="0"/>
                <a:t>SSDBM 17</a:t>
              </a:r>
            </a:p>
            <a:p>
              <a:r>
                <a:rPr lang="en-US" sz="1200" dirty="0"/>
                <a:t>D4GX 17</a:t>
              </a:r>
            </a:p>
            <a:p>
              <a:r>
                <a:rPr lang="en-US" sz="1200" dirty="0" err="1">
                  <a:solidFill>
                    <a:srgbClr val="121CFF"/>
                  </a:solidFill>
                </a:rPr>
                <a:t>BiDU</a:t>
              </a:r>
              <a:r>
                <a:rPr lang="en-US" sz="1200" dirty="0">
                  <a:solidFill>
                    <a:srgbClr val="121CFF"/>
                  </a:solidFill>
                </a:rPr>
                <a:t> 18</a:t>
              </a:r>
            </a:p>
            <a:p>
              <a:r>
                <a:rPr lang="en-US" sz="1200" dirty="0">
                  <a:solidFill>
                    <a:srgbClr val="121CFF"/>
                  </a:solidFill>
                </a:rPr>
                <a:t>FAT* 18</a:t>
              </a:r>
            </a:p>
            <a:p>
              <a:r>
                <a:rPr lang="en-US" sz="1200" dirty="0">
                  <a:solidFill>
                    <a:srgbClr val="121CFF"/>
                  </a:solidFill>
                </a:rPr>
                <a:t>SIGMOD 19</a:t>
              </a:r>
            </a:p>
          </p:txBody>
        </p:sp>
      </p:grpSp>
      <p:sp>
        <p:nvSpPr>
          <p:cNvPr id="6" name="TextBox 5">
            <a:extLst>
              <a:ext uri="{FF2B5EF4-FFF2-40B4-BE49-F238E27FC236}">
                <a16:creationId xmlns:a16="http://schemas.microsoft.com/office/drawing/2014/main" id="{51F6D3B4-9C5D-A146-9DA7-B88D9A32D4C6}"/>
              </a:ext>
            </a:extLst>
          </p:cNvPr>
          <p:cNvSpPr txBox="1"/>
          <p:nvPr/>
        </p:nvSpPr>
        <p:spPr>
          <a:xfrm>
            <a:off x="390294" y="1014761"/>
            <a:ext cx="1750741" cy="400110"/>
          </a:xfrm>
          <a:prstGeom prst="rect">
            <a:avLst/>
          </a:prstGeom>
          <a:noFill/>
        </p:spPr>
        <p:txBody>
          <a:bodyPr wrap="square" rtlCol="0">
            <a:spAutoFit/>
          </a:bodyPr>
          <a:lstStyle/>
          <a:p>
            <a:pPr algn="ctr"/>
            <a:r>
              <a:rPr lang="en-US" sz="2000" dirty="0"/>
              <a:t>Astrophysics</a:t>
            </a:r>
          </a:p>
        </p:txBody>
      </p:sp>
      <p:sp>
        <p:nvSpPr>
          <p:cNvPr id="10" name="TextBox 9">
            <a:extLst>
              <a:ext uri="{FF2B5EF4-FFF2-40B4-BE49-F238E27FC236}">
                <a16:creationId xmlns:a16="http://schemas.microsoft.com/office/drawing/2014/main" id="{8F71790A-D9CD-9541-B18F-ED1AA053748C}"/>
              </a:ext>
            </a:extLst>
          </p:cNvPr>
          <p:cNvSpPr txBox="1"/>
          <p:nvPr/>
        </p:nvSpPr>
        <p:spPr>
          <a:xfrm>
            <a:off x="3222702" y="645429"/>
            <a:ext cx="2029522" cy="923330"/>
          </a:xfrm>
          <a:prstGeom prst="rect">
            <a:avLst/>
          </a:prstGeom>
          <a:noFill/>
        </p:spPr>
        <p:txBody>
          <a:bodyPr wrap="square" rtlCol="0">
            <a:spAutoFit/>
          </a:bodyPr>
          <a:lstStyle/>
          <a:p>
            <a:r>
              <a:rPr lang="en-US" dirty="0"/>
              <a:t>Weakly Structured Databases</a:t>
            </a:r>
          </a:p>
        </p:txBody>
      </p:sp>
      <p:sp>
        <p:nvSpPr>
          <p:cNvPr id="15" name="TextBox 14">
            <a:extLst>
              <a:ext uri="{FF2B5EF4-FFF2-40B4-BE49-F238E27FC236}">
                <a16:creationId xmlns:a16="http://schemas.microsoft.com/office/drawing/2014/main" id="{586CA2FD-EBC2-B247-BD1C-24CB0F3DFBCB}"/>
              </a:ext>
            </a:extLst>
          </p:cNvPr>
          <p:cNvSpPr txBox="1"/>
          <p:nvPr/>
        </p:nvSpPr>
        <p:spPr>
          <a:xfrm>
            <a:off x="5760341" y="783928"/>
            <a:ext cx="1750748" cy="646331"/>
          </a:xfrm>
          <a:prstGeom prst="rect">
            <a:avLst/>
          </a:prstGeom>
          <a:noFill/>
        </p:spPr>
        <p:txBody>
          <a:bodyPr wrap="square" rtlCol="0">
            <a:spAutoFit/>
          </a:bodyPr>
          <a:lstStyle/>
          <a:p>
            <a:r>
              <a:rPr lang="en-US" dirty="0" err="1"/>
              <a:t>SQLShare</a:t>
            </a:r>
            <a:endParaRPr lang="en-US" dirty="0"/>
          </a:p>
          <a:p>
            <a:r>
              <a:rPr lang="en-US" dirty="0"/>
              <a:t>ML + Curation</a:t>
            </a:r>
          </a:p>
        </p:txBody>
      </p:sp>
      <p:cxnSp>
        <p:nvCxnSpPr>
          <p:cNvPr id="29" name="Straight Connector 28">
            <a:extLst>
              <a:ext uri="{FF2B5EF4-FFF2-40B4-BE49-F238E27FC236}">
                <a16:creationId xmlns:a16="http://schemas.microsoft.com/office/drawing/2014/main" id="{F02962AC-024A-B54A-9689-97CAF1EF0DEB}"/>
              </a:ext>
            </a:extLst>
          </p:cNvPr>
          <p:cNvCxnSpPr>
            <a:cxnSpLocks/>
            <a:stCxn id="6" idx="3"/>
            <a:endCxn id="10" idx="1"/>
          </p:cNvCxnSpPr>
          <p:nvPr/>
        </p:nvCxnSpPr>
        <p:spPr>
          <a:xfrm flipV="1">
            <a:off x="2141035" y="1107094"/>
            <a:ext cx="1081667" cy="107722"/>
          </a:xfrm>
          <a:prstGeom prst="line">
            <a:avLst/>
          </a:prstGeom>
          <a:ln>
            <a:solidFill>
              <a:schemeClr val="tx1">
                <a:lumMod val="50000"/>
                <a:lumOff val="50000"/>
              </a:schemeClr>
            </a:solidFill>
            <a:prstDash val="dash"/>
          </a:ln>
          <a:effectLst/>
        </p:spPr>
        <p:style>
          <a:lnRef idx="2">
            <a:schemeClr val="accent1"/>
          </a:lnRef>
          <a:fillRef idx="0">
            <a:schemeClr val="accent1"/>
          </a:fillRef>
          <a:effectRef idx="1">
            <a:schemeClr val="accent1"/>
          </a:effectRef>
          <a:fontRef idx="minor">
            <a:schemeClr val="tx1"/>
          </a:fontRef>
        </p:style>
      </p:cxnSp>
      <p:cxnSp>
        <p:nvCxnSpPr>
          <p:cNvPr id="39" name="Straight Connector 38">
            <a:extLst>
              <a:ext uri="{FF2B5EF4-FFF2-40B4-BE49-F238E27FC236}">
                <a16:creationId xmlns:a16="http://schemas.microsoft.com/office/drawing/2014/main" id="{4730960E-8DE3-8F42-8809-0713FF31F447}"/>
              </a:ext>
            </a:extLst>
          </p:cNvPr>
          <p:cNvCxnSpPr>
            <a:cxnSpLocks/>
            <a:stCxn id="7" idx="3"/>
            <a:endCxn id="10" idx="1"/>
          </p:cNvCxnSpPr>
          <p:nvPr/>
        </p:nvCxnSpPr>
        <p:spPr>
          <a:xfrm flipV="1">
            <a:off x="2141035" y="1107094"/>
            <a:ext cx="1081667" cy="1577453"/>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3" name="Straight Connector 72">
            <a:extLst>
              <a:ext uri="{FF2B5EF4-FFF2-40B4-BE49-F238E27FC236}">
                <a16:creationId xmlns:a16="http://schemas.microsoft.com/office/drawing/2014/main" id="{B0D99835-4656-8143-AB6D-3C288E33CCF3}"/>
              </a:ext>
            </a:extLst>
          </p:cNvPr>
          <p:cNvCxnSpPr>
            <a:cxnSpLocks/>
            <a:stCxn id="10" idx="3"/>
            <a:endCxn id="15" idx="1"/>
          </p:cNvCxnSpPr>
          <p:nvPr/>
        </p:nvCxnSpPr>
        <p:spPr>
          <a:xfrm>
            <a:off x="5252224" y="1107094"/>
            <a:ext cx="508117" cy="0"/>
          </a:xfrm>
          <a:prstGeom prst="line">
            <a:avLst/>
          </a:prstGeom>
          <a:ln>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164" name="TextBox 163">
            <a:extLst>
              <a:ext uri="{FF2B5EF4-FFF2-40B4-BE49-F238E27FC236}">
                <a16:creationId xmlns:a16="http://schemas.microsoft.com/office/drawing/2014/main" id="{5EC21A4C-6D64-DE47-BA00-1EEABCE9CB8F}"/>
              </a:ext>
            </a:extLst>
          </p:cNvPr>
          <p:cNvSpPr txBox="1"/>
          <p:nvPr/>
        </p:nvSpPr>
        <p:spPr>
          <a:xfrm>
            <a:off x="7415556" y="502024"/>
            <a:ext cx="1728444" cy="1384995"/>
          </a:xfrm>
          <a:prstGeom prst="rect">
            <a:avLst/>
          </a:prstGeom>
          <a:noFill/>
        </p:spPr>
        <p:txBody>
          <a:bodyPr wrap="square" rtlCol="0">
            <a:spAutoFit/>
          </a:bodyPr>
          <a:lstStyle/>
          <a:p>
            <a:r>
              <a:rPr lang="en-US" sz="1200" dirty="0"/>
              <a:t>SIGMOD 11, 16</a:t>
            </a:r>
          </a:p>
          <a:p>
            <a:r>
              <a:rPr lang="en-US" sz="1200" dirty="0" err="1"/>
              <a:t>CiSE</a:t>
            </a:r>
            <a:r>
              <a:rPr lang="en-US" sz="1200" dirty="0"/>
              <a:t> 13</a:t>
            </a:r>
          </a:p>
          <a:p>
            <a:r>
              <a:rPr lang="en-US" sz="1200" dirty="0"/>
              <a:t>SSDBM 11, 14, 15</a:t>
            </a:r>
          </a:p>
          <a:p>
            <a:r>
              <a:rPr lang="en-US" sz="1200" dirty="0"/>
              <a:t>Bioinformatics 15</a:t>
            </a:r>
          </a:p>
          <a:p>
            <a:r>
              <a:rPr lang="en-US" sz="1200" dirty="0"/>
              <a:t>LLD (NIPS) 17</a:t>
            </a:r>
          </a:p>
          <a:p>
            <a:r>
              <a:rPr lang="en-US" sz="1200" dirty="0"/>
              <a:t>IJCAI 18, 19 (review)</a:t>
            </a:r>
          </a:p>
          <a:p>
            <a:r>
              <a:rPr lang="en-US" sz="1200" dirty="0"/>
              <a:t>VLDB 19 (review)</a:t>
            </a:r>
            <a:endParaRPr lang="en-US" sz="1200" dirty="0">
              <a:solidFill>
                <a:srgbClr val="1637FF"/>
              </a:solidFill>
            </a:endParaRPr>
          </a:p>
        </p:txBody>
      </p:sp>
      <p:cxnSp>
        <p:nvCxnSpPr>
          <p:cNvPr id="172" name="Straight Connector 171">
            <a:extLst>
              <a:ext uri="{FF2B5EF4-FFF2-40B4-BE49-F238E27FC236}">
                <a16:creationId xmlns:a16="http://schemas.microsoft.com/office/drawing/2014/main" id="{0EBC64FB-FB7C-C74A-9919-99DA3B49EA54}"/>
              </a:ext>
            </a:extLst>
          </p:cNvPr>
          <p:cNvCxnSpPr>
            <a:cxnSpLocks/>
            <a:stCxn id="8" idx="3"/>
            <a:endCxn id="10" idx="1"/>
          </p:cNvCxnSpPr>
          <p:nvPr/>
        </p:nvCxnSpPr>
        <p:spPr>
          <a:xfrm flipV="1">
            <a:off x="2141035" y="1107094"/>
            <a:ext cx="1081667" cy="2739408"/>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75" name="Straight Connector 174">
            <a:extLst>
              <a:ext uri="{FF2B5EF4-FFF2-40B4-BE49-F238E27FC236}">
                <a16:creationId xmlns:a16="http://schemas.microsoft.com/office/drawing/2014/main" id="{5E9BADBD-1EFA-A043-9B34-1327FA0B2BED}"/>
              </a:ext>
            </a:extLst>
          </p:cNvPr>
          <p:cNvCxnSpPr>
            <a:cxnSpLocks/>
            <a:stCxn id="9" idx="3"/>
            <a:endCxn id="10" idx="1"/>
          </p:cNvCxnSpPr>
          <p:nvPr/>
        </p:nvCxnSpPr>
        <p:spPr>
          <a:xfrm flipV="1">
            <a:off x="2207941" y="1107094"/>
            <a:ext cx="1014761" cy="3956094"/>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4" name="Straight Connector 83">
            <a:extLst>
              <a:ext uri="{FF2B5EF4-FFF2-40B4-BE49-F238E27FC236}">
                <a16:creationId xmlns:a16="http://schemas.microsoft.com/office/drawing/2014/main" id="{19252E55-F1E8-4249-AB8D-931C436715B5}"/>
              </a:ext>
            </a:extLst>
          </p:cNvPr>
          <p:cNvCxnSpPr>
            <a:cxnSpLocks/>
            <a:stCxn id="9" idx="3"/>
            <a:endCxn id="13" idx="1"/>
          </p:cNvCxnSpPr>
          <p:nvPr/>
        </p:nvCxnSpPr>
        <p:spPr>
          <a:xfrm flipV="1">
            <a:off x="2207941" y="4471127"/>
            <a:ext cx="1014762" cy="592061"/>
          </a:xfrm>
          <a:prstGeom prst="line">
            <a:avLst/>
          </a:prstGeom>
          <a:ln>
            <a:solidFill>
              <a:schemeClr val="tx1">
                <a:lumMod val="50000"/>
                <a:lumOff val="50000"/>
              </a:schemeClr>
            </a:solidFill>
            <a:prstDash val="dash"/>
          </a:ln>
          <a:effectLst/>
        </p:spPr>
        <p:style>
          <a:lnRef idx="2">
            <a:schemeClr val="accent1"/>
          </a:lnRef>
          <a:fillRef idx="0">
            <a:schemeClr val="accent1"/>
          </a:fillRef>
          <a:effectRef idx="1">
            <a:schemeClr val="accent1"/>
          </a:effectRef>
          <a:fontRef idx="minor">
            <a:schemeClr val="tx1"/>
          </a:fontRef>
        </p:style>
      </p:cxnSp>
      <p:sp>
        <p:nvSpPr>
          <p:cNvPr id="53" name="TextBox 52">
            <a:extLst>
              <a:ext uri="{FF2B5EF4-FFF2-40B4-BE49-F238E27FC236}">
                <a16:creationId xmlns:a16="http://schemas.microsoft.com/office/drawing/2014/main" id="{93F28B57-960F-A341-8536-F930556459E5}"/>
              </a:ext>
            </a:extLst>
          </p:cNvPr>
          <p:cNvSpPr txBox="1"/>
          <p:nvPr/>
        </p:nvSpPr>
        <p:spPr>
          <a:xfrm>
            <a:off x="457200" y="228600"/>
            <a:ext cx="2057400" cy="369332"/>
          </a:xfrm>
          <a:prstGeom prst="rect">
            <a:avLst/>
          </a:prstGeom>
          <a:noFill/>
        </p:spPr>
        <p:txBody>
          <a:bodyPr wrap="square" rtlCol="0">
            <a:spAutoFit/>
          </a:bodyPr>
          <a:lstStyle/>
          <a:p>
            <a:r>
              <a:rPr lang="en-US" dirty="0"/>
              <a:t>Today…</a:t>
            </a:r>
          </a:p>
        </p:txBody>
      </p:sp>
    </p:spTree>
    <p:extLst>
      <p:ext uri="{BB962C8B-B14F-4D97-AF65-F5344CB8AC3E}">
        <p14:creationId xmlns:p14="http://schemas.microsoft.com/office/powerpoint/2010/main" val="820532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7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7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6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8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5" grpId="0"/>
      <p:bldP spid="16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41483BEC-5BEC-DA46-86A5-666C03A825C5}"/>
              </a:ext>
            </a:extLst>
          </p:cNvPr>
          <p:cNvSpPr>
            <a:spLocks noGrp="1"/>
          </p:cNvSpPr>
          <p:nvPr>
            <p:ph type="dt" sz="half" idx="10"/>
          </p:nvPr>
        </p:nvSpPr>
        <p:spPr/>
        <p:txBody>
          <a:bodyPr/>
          <a:lstStyle/>
          <a:p>
            <a:fld id="{7B55FEDD-6FD9-7942-8E57-CDDA6D5C3512}" type="datetime1">
              <a:rPr lang="en-US" smtClean="0"/>
              <a:t>7/14/19</a:t>
            </a:fld>
            <a:endParaRPr lang="en-US" dirty="0"/>
          </a:p>
        </p:txBody>
      </p:sp>
      <p:sp>
        <p:nvSpPr>
          <p:cNvPr id="5" name="Footer Placeholder 4">
            <a:extLst>
              <a:ext uri="{FF2B5EF4-FFF2-40B4-BE49-F238E27FC236}">
                <a16:creationId xmlns:a16="http://schemas.microsoft.com/office/drawing/2014/main" id="{C302A23D-6AAB-4A4D-BAD5-C3626C4D2B3A}"/>
              </a:ext>
            </a:extLst>
          </p:cNvPr>
          <p:cNvSpPr>
            <a:spLocks noGrp="1"/>
          </p:cNvSpPr>
          <p:nvPr>
            <p:ph type="ftr" sz="quarter" idx="11"/>
          </p:nvPr>
        </p:nvSpPr>
        <p:spPr/>
        <p:txBody>
          <a:bodyPr/>
          <a:lstStyle/>
          <a:p>
            <a:pPr>
              <a:defRPr/>
            </a:pPr>
            <a:r>
              <a:rPr lang="en-US"/>
              <a:t>Bill Howe, UW</a:t>
            </a:r>
            <a:endParaRPr lang="en-US" dirty="0"/>
          </a:p>
        </p:txBody>
      </p:sp>
      <p:sp>
        <p:nvSpPr>
          <p:cNvPr id="6" name="Slide Number Placeholder 5">
            <a:extLst>
              <a:ext uri="{FF2B5EF4-FFF2-40B4-BE49-F238E27FC236}">
                <a16:creationId xmlns:a16="http://schemas.microsoft.com/office/drawing/2014/main" id="{3FF89011-9DC0-6940-9DED-FC7A9ECE9257}"/>
              </a:ext>
            </a:extLst>
          </p:cNvPr>
          <p:cNvSpPr>
            <a:spLocks noGrp="1"/>
          </p:cNvSpPr>
          <p:nvPr>
            <p:ph type="sldNum" sz="quarter" idx="12"/>
          </p:nvPr>
        </p:nvSpPr>
        <p:spPr/>
        <p:txBody>
          <a:bodyPr/>
          <a:lstStyle/>
          <a:p>
            <a:fld id="{A12D6CCC-2396-634D-8A9D-DFA1A30244AA}" type="slidenum">
              <a:rPr lang="en-US" smtClean="0"/>
              <a:pPr/>
              <a:t>6</a:t>
            </a:fld>
            <a:endParaRPr lang="en-US"/>
          </a:p>
        </p:txBody>
      </p:sp>
      <p:pic>
        <p:nvPicPr>
          <p:cNvPr id="7" name="Picture 6">
            <a:extLst>
              <a:ext uri="{FF2B5EF4-FFF2-40B4-BE49-F238E27FC236}">
                <a16:creationId xmlns:a16="http://schemas.microsoft.com/office/drawing/2014/main" id="{235928A0-3661-B449-9818-27EA03EC7A08}"/>
              </a:ext>
            </a:extLst>
          </p:cNvPr>
          <p:cNvPicPr>
            <a:picLocks noChangeAspect="1"/>
          </p:cNvPicPr>
          <p:nvPr/>
        </p:nvPicPr>
        <p:blipFill>
          <a:blip r:embed="rId2"/>
          <a:stretch>
            <a:fillRect/>
          </a:stretch>
        </p:blipFill>
        <p:spPr>
          <a:xfrm>
            <a:off x="700268" y="2666035"/>
            <a:ext cx="3569884" cy="3581400"/>
          </a:xfrm>
          <a:prstGeom prst="rect">
            <a:avLst/>
          </a:prstGeom>
        </p:spPr>
      </p:pic>
      <p:sp>
        <p:nvSpPr>
          <p:cNvPr id="8" name="TextBox 7">
            <a:extLst>
              <a:ext uri="{FF2B5EF4-FFF2-40B4-BE49-F238E27FC236}">
                <a16:creationId xmlns:a16="http://schemas.microsoft.com/office/drawing/2014/main" id="{432764A0-5E84-9845-A149-4A4E88883960}"/>
              </a:ext>
            </a:extLst>
          </p:cNvPr>
          <p:cNvSpPr txBox="1"/>
          <p:nvPr/>
        </p:nvSpPr>
        <p:spPr>
          <a:xfrm>
            <a:off x="508832" y="644324"/>
            <a:ext cx="4596567" cy="646331"/>
          </a:xfrm>
          <a:prstGeom prst="rect">
            <a:avLst/>
          </a:prstGeom>
          <a:noFill/>
        </p:spPr>
        <p:txBody>
          <a:bodyPr wrap="square" rtlCol="0">
            <a:spAutoFit/>
          </a:bodyPr>
          <a:lstStyle/>
          <a:p>
            <a:r>
              <a:rPr lang="en-US" dirty="0"/>
              <a:t>Detecting flood-damaged buildings from satellite imagery using neural networks</a:t>
            </a:r>
          </a:p>
        </p:txBody>
      </p:sp>
      <p:pic>
        <p:nvPicPr>
          <p:cNvPr id="10" name="Picture 9" descr="A circuit board&#13;&#10;&#13;&#10;Description automatically generated">
            <a:extLst>
              <a:ext uri="{FF2B5EF4-FFF2-40B4-BE49-F238E27FC236}">
                <a16:creationId xmlns:a16="http://schemas.microsoft.com/office/drawing/2014/main" id="{433CDF0B-CE0E-3344-B868-83228AD60C3D}"/>
              </a:ext>
            </a:extLst>
          </p:cNvPr>
          <p:cNvPicPr>
            <a:picLocks noChangeAspect="1"/>
          </p:cNvPicPr>
          <p:nvPr/>
        </p:nvPicPr>
        <p:blipFill>
          <a:blip r:embed="rId3"/>
          <a:stretch>
            <a:fillRect/>
          </a:stretch>
        </p:blipFill>
        <p:spPr>
          <a:xfrm>
            <a:off x="3019614" y="1567654"/>
            <a:ext cx="4932392" cy="2440696"/>
          </a:xfrm>
          <a:prstGeom prst="rect">
            <a:avLst/>
          </a:prstGeom>
        </p:spPr>
      </p:pic>
      <p:pic>
        <p:nvPicPr>
          <p:cNvPr id="12" name="Picture 11" descr="A screenshot of a computer&#13;&#10;&#13;&#10;Description automatically generated">
            <a:extLst>
              <a:ext uri="{FF2B5EF4-FFF2-40B4-BE49-F238E27FC236}">
                <a16:creationId xmlns:a16="http://schemas.microsoft.com/office/drawing/2014/main" id="{5B4D0EA3-0AFC-0643-8391-EFD52737FD74}"/>
              </a:ext>
            </a:extLst>
          </p:cNvPr>
          <p:cNvPicPr>
            <a:picLocks noChangeAspect="1"/>
          </p:cNvPicPr>
          <p:nvPr/>
        </p:nvPicPr>
        <p:blipFill>
          <a:blip r:embed="rId4"/>
          <a:stretch>
            <a:fillRect/>
          </a:stretch>
        </p:blipFill>
        <p:spPr>
          <a:xfrm>
            <a:off x="4572000" y="4080511"/>
            <a:ext cx="3517627" cy="2166924"/>
          </a:xfrm>
          <a:prstGeom prst="rect">
            <a:avLst/>
          </a:prstGeom>
        </p:spPr>
      </p:pic>
      <p:pic>
        <p:nvPicPr>
          <p:cNvPr id="13" name="Picture 12">
            <a:extLst>
              <a:ext uri="{FF2B5EF4-FFF2-40B4-BE49-F238E27FC236}">
                <a16:creationId xmlns:a16="http://schemas.microsoft.com/office/drawing/2014/main" id="{4A068F4F-F869-9B48-A961-94FDE4C3FB40}"/>
              </a:ext>
            </a:extLst>
          </p:cNvPr>
          <p:cNvPicPr>
            <a:picLocks noChangeAspect="1"/>
          </p:cNvPicPr>
          <p:nvPr/>
        </p:nvPicPr>
        <p:blipFill>
          <a:blip r:embed="rId5"/>
          <a:stretch>
            <a:fillRect/>
          </a:stretch>
        </p:blipFill>
        <p:spPr>
          <a:xfrm>
            <a:off x="8064500" y="112020"/>
            <a:ext cx="952500" cy="1270000"/>
          </a:xfrm>
          <a:prstGeom prst="rect">
            <a:avLst/>
          </a:prstGeom>
        </p:spPr>
      </p:pic>
      <p:sp>
        <p:nvSpPr>
          <p:cNvPr id="16" name="Rectangle 15">
            <a:extLst>
              <a:ext uri="{FF2B5EF4-FFF2-40B4-BE49-F238E27FC236}">
                <a16:creationId xmlns:a16="http://schemas.microsoft.com/office/drawing/2014/main" id="{D8D8511C-E5DD-4140-9C53-EC1CDA4655ED}"/>
              </a:ext>
            </a:extLst>
          </p:cNvPr>
          <p:cNvSpPr/>
          <p:nvPr/>
        </p:nvSpPr>
        <p:spPr>
          <a:xfrm>
            <a:off x="8030741" y="1454181"/>
            <a:ext cx="1189459" cy="646331"/>
          </a:xfrm>
          <a:prstGeom prst="rect">
            <a:avLst/>
          </a:prstGeom>
        </p:spPr>
        <p:txBody>
          <a:bodyPr wrap="square">
            <a:spAutoFit/>
          </a:bodyPr>
          <a:lstStyle/>
          <a:p>
            <a:r>
              <a:rPr lang="en-US" dirty="0" err="1"/>
              <a:t>Youngjun</a:t>
            </a:r>
            <a:r>
              <a:rPr lang="en-US" dirty="0"/>
              <a:t> </a:t>
            </a:r>
            <a:r>
              <a:rPr lang="en-US" dirty="0" err="1"/>
              <a:t>Choe</a:t>
            </a:r>
            <a:endParaRPr lang="en-US" dirty="0"/>
          </a:p>
        </p:txBody>
      </p:sp>
    </p:spTree>
    <p:extLst>
      <p:ext uri="{BB962C8B-B14F-4D97-AF65-F5344CB8AC3E}">
        <p14:creationId xmlns:p14="http://schemas.microsoft.com/office/powerpoint/2010/main" val="13619949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435316" y="334850"/>
            <a:ext cx="3358398" cy="403175"/>
          </a:xfrm>
          <a:prstGeom prst="rect">
            <a:avLst/>
          </a:prstGeom>
          <a:noFill/>
        </p:spPr>
        <p:txBody>
          <a:bodyPr wrap="none" lIns="63997" tIns="31998" rIns="63997" bIns="31998" rtlCol="0">
            <a:spAutoFit/>
          </a:bodyPr>
          <a:lstStyle/>
          <a:p>
            <a:pPr marL="0" marR="0" lvl="0" indent="0" algn="ctr" defTabSz="456268" rtl="0" eaLnBrk="1" fontAlgn="auto" latinLnBrk="0" hangingPunct="1">
              <a:lnSpc>
                <a:spcPct val="100000"/>
              </a:lnSpc>
              <a:spcBef>
                <a:spcPts val="0"/>
              </a:spcBef>
              <a:spcAft>
                <a:spcPts val="0"/>
              </a:spcAft>
              <a:buClrTx/>
              <a:buSzTx/>
              <a:buFontTx/>
              <a:buNone/>
              <a:tabLst/>
              <a:defRPr/>
            </a:pPr>
            <a:r>
              <a:rPr lang="en-US" sz="2200" dirty="0">
                <a:solidFill>
                  <a:prstClr val="black"/>
                </a:solidFill>
                <a:latin typeface="Calibri"/>
                <a:ea typeface=""/>
                <a:cs typeface=""/>
              </a:rPr>
              <a:t>Accessibility, Urban Mobility</a:t>
            </a:r>
            <a:endParaRPr kumimoji="0" lang="en-US" sz="2200" b="0" i="0" u="none" strike="noStrike" kern="1200" cap="none" spc="0" normalizeH="0" baseline="0" noProof="0" dirty="0">
              <a:ln>
                <a:noFill/>
              </a:ln>
              <a:solidFill>
                <a:prstClr val="black"/>
              </a:solidFill>
              <a:effectLst/>
              <a:uLnTx/>
              <a:uFillTx/>
              <a:latin typeface="Calibri"/>
              <a:ea typeface=""/>
              <a:cs typeface=""/>
            </a:endParaRPr>
          </a:p>
        </p:txBody>
      </p:sp>
      <p:sp>
        <p:nvSpPr>
          <p:cNvPr id="9" name="Shape 101"/>
          <p:cNvSpPr txBox="1"/>
          <p:nvPr/>
        </p:nvSpPr>
        <p:spPr>
          <a:xfrm>
            <a:off x="4937845" y="484856"/>
            <a:ext cx="2929191" cy="1242249"/>
          </a:xfrm>
          <a:prstGeom prst="rect">
            <a:avLst/>
          </a:prstGeom>
          <a:noFill/>
          <a:ln>
            <a:noFill/>
          </a:ln>
        </p:spPr>
        <p:txBody>
          <a:bodyPr lIns="63986" tIns="63986" rIns="63986" bIns="63986" anchor="t" anchorCtr="0">
            <a:noAutofit/>
          </a:bodyPr>
          <a:lstStyle/>
          <a:p>
            <a:pPr marL="0" marR="0" lvl="0" indent="0" algn="l" defTabSz="456268" rtl="0" eaLnBrk="1" fontAlgn="auto" latinLnBrk="0" hangingPunct="1">
              <a:lnSpc>
                <a:spcPct val="100000"/>
              </a:lnSpc>
              <a:spcBef>
                <a:spcPts val="0"/>
              </a:spcBef>
              <a:spcAft>
                <a:spcPts val="0"/>
              </a:spcAft>
              <a:buClr>
                <a:srgbClr val="FFFFFF"/>
              </a:buClr>
              <a:buSzPct val="25000"/>
              <a:buFontTx/>
              <a:buNone/>
              <a:tabLst/>
              <a:defRPr/>
            </a:pPr>
            <a:r>
              <a:rPr kumimoji="0" lang="en" sz="1700" b="0" i="1" u="none" strike="noStrike" kern="1200" cap="none" spc="0" normalizeH="0" baseline="0" noProof="0" dirty="0">
                <a:ln>
                  <a:noFill/>
                </a:ln>
                <a:solidFill>
                  <a:srgbClr val="666666"/>
                </a:solidFill>
                <a:effectLst/>
                <a:uLnTx/>
                <a:uFillTx/>
                <a:latin typeface="Roboto Slab"/>
                <a:ea typeface="Roboto Slab"/>
                <a:cs typeface="Roboto Slab"/>
                <a:sym typeface="Roboto Slab"/>
              </a:rPr>
              <a:t>powered by data from:</a:t>
            </a:r>
          </a:p>
          <a:p>
            <a:pPr marL="0" marR="0" lvl="0" indent="0" algn="l" defTabSz="456268" rtl="0" eaLnBrk="1" fontAlgn="auto" latinLnBrk="0" hangingPunct="1">
              <a:lnSpc>
                <a:spcPct val="100000"/>
              </a:lnSpc>
              <a:spcBef>
                <a:spcPts val="0"/>
              </a:spcBef>
              <a:spcAft>
                <a:spcPts val="0"/>
              </a:spcAft>
              <a:buClr>
                <a:srgbClr val="FFFFFF"/>
              </a:buClr>
              <a:buSzPct val="25000"/>
              <a:buFontTx/>
              <a:buNone/>
              <a:tabLst/>
              <a:defRPr/>
            </a:pPr>
            <a:r>
              <a:rPr kumimoji="0" lang="en" sz="1700" b="0" i="0" u="none" strike="noStrike" kern="1200" cap="none" spc="0" normalizeH="0" baseline="0" noProof="0" dirty="0">
                <a:ln>
                  <a:noFill/>
                </a:ln>
                <a:solidFill>
                  <a:srgbClr val="000090"/>
                </a:solidFill>
                <a:effectLst/>
                <a:uLnTx/>
                <a:uFillTx/>
                <a:latin typeface="Roboto Slab"/>
                <a:ea typeface="Roboto Slab"/>
                <a:cs typeface="Roboto Slab"/>
                <a:sym typeface="Roboto Slab"/>
              </a:rPr>
              <a:t>SDOT/</a:t>
            </a:r>
            <a:r>
              <a:rPr kumimoji="0" lang="en" sz="1700" b="0" i="0" u="none" strike="noStrike" kern="1200" cap="none" spc="0" normalizeH="0" baseline="0" noProof="0" dirty="0" err="1">
                <a:ln>
                  <a:noFill/>
                </a:ln>
                <a:solidFill>
                  <a:srgbClr val="000090"/>
                </a:solidFill>
                <a:effectLst/>
                <a:uLnTx/>
                <a:uFillTx/>
                <a:latin typeface="Roboto Slab"/>
                <a:ea typeface="Roboto Slab"/>
                <a:cs typeface="Roboto Slab"/>
                <a:sym typeface="Roboto Slab"/>
              </a:rPr>
              <a:t>Socrata</a:t>
            </a:r>
            <a:r>
              <a:rPr kumimoji="0" lang="en" sz="1700" b="0" i="0" u="none" strike="noStrike" kern="1200" cap="none" spc="0" normalizeH="0" baseline="0" noProof="0" dirty="0">
                <a:ln>
                  <a:noFill/>
                </a:ln>
                <a:solidFill>
                  <a:srgbClr val="000090"/>
                </a:solidFill>
                <a:effectLst/>
                <a:uLnTx/>
                <a:uFillTx/>
                <a:latin typeface="Roboto Slab"/>
                <a:ea typeface="Roboto Slab"/>
                <a:cs typeface="Roboto Slab"/>
                <a:sym typeface="Roboto Slab"/>
              </a:rPr>
              <a:t>, Google API</a:t>
            </a:r>
          </a:p>
        </p:txBody>
      </p:sp>
      <p:pic>
        <p:nvPicPr>
          <p:cNvPr id="19" name="Shape 413"/>
          <p:cNvPicPr preferRelativeResize="0"/>
          <p:nvPr/>
        </p:nvPicPr>
        <p:blipFill rotWithShape="1">
          <a:blip r:embed="rId2">
            <a:alphaModFix/>
          </a:blip>
          <a:srcRect r="42148" b="9421"/>
          <a:stretch/>
        </p:blipFill>
        <p:spPr>
          <a:xfrm>
            <a:off x="396999" y="3276600"/>
            <a:ext cx="2235187" cy="1724493"/>
          </a:xfrm>
          <a:prstGeom prst="rect">
            <a:avLst/>
          </a:prstGeom>
          <a:noFill/>
          <a:ln>
            <a:noFill/>
          </a:ln>
        </p:spPr>
      </p:pic>
      <p:grpSp>
        <p:nvGrpSpPr>
          <p:cNvPr id="20" name="Group 19"/>
          <p:cNvGrpSpPr/>
          <p:nvPr/>
        </p:nvGrpSpPr>
        <p:grpSpPr>
          <a:xfrm>
            <a:off x="2982456" y="1450722"/>
            <a:ext cx="4325056" cy="2196728"/>
            <a:chOff x="580904" y="1408066"/>
            <a:chExt cx="10420189" cy="4358735"/>
          </a:xfrm>
        </p:grpSpPr>
        <p:pic>
          <p:nvPicPr>
            <p:cNvPr id="13" name="Shape 308"/>
            <p:cNvPicPr preferRelativeResize="0"/>
            <p:nvPr/>
          </p:nvPicPr>
          <p:blipFill>
            <a:blip r:embed="rId3">
              <a:alphaModFix/>
            </a:blip>
            <a:stretch>
              <a:fillRect/>
            </a:stretch>
          </p:blipFill>
          <p:spPr>
            <a:xfrm>
              <a:off x="580904" y="1408066"/>
              <a:ext cx="4640151" cy="4358735"/>
            </a:xfrm>
            <a:prstGeom prst="rect">
              <a:avLst/>
            </a:prstGeom>
            <a:noFill/>
            <a:ln>
              <a:noFill/>
            </a:ln>
          </p:spPr>
        </p:pic>
        <p:pic>
          <p:nvPicPr>
            <p:cNvPr id="14" name="Shape 309"/>
            <p:cNvPicPr preferRelativeResize="0"/>
            <p:nvPr/>
          </p:nvPicPr>
          <p:blipFill>
            <a:blip r:embed="rId4">
              <a:alphaModFix/>
            </a:blip>
            <a:stretch>
              <a:fillRect/>
            </a:stretch>
          </p:blipFill>
          <p:spPr>
            <a:xfrm>
              <a:off x="6375347" y="1408066"/>
              <a:ext cx="4625746" cy="4358735"/>
            </a:xfrm>
            <a:prstGeom prst="rect">
              <a:avLst/>
            </a:prstGeom>
            <a:noFill/>
            <a:ln>
              <a:noFill/>
            </a:ln>
          </p:spPr>
        </p:pic>
        <p:sp>
          <p:nvSpPr>
            <p:cNvPr id="15" name="Shape 310"/>
            <p:cNvSpPr/>
            <p:nvPr/>
          </p:nvSpPr>
          <p:spPr>
            <a:xfrm>
              <a:off x="3807913" y="2567932"/>
              <a:ext cx="796006" cy="910788"/>
            </a:xfrm>
            <a:prstGeom prst="ellipse">
              <a:avLst/>
            </a:prstGeom>
            <a:noFill/>
            <a:ln w="38100" cap="flat" cmpd="sng">
              <a:solidFill>
                <a:srgbClr val="FF0000"/>
              </a:solidFill>
              <a:prstDash val="solid"/>
              <a:round/>
              <a:headEnd type="none" w="med" len="med"/>
              <a:tailEnd type="none" w="med" len="med"/>
            </a:ln>
          </p:spPr>
          <p:txBody>
            <a:bodyPr lIns="91425" tIns="91425" rIns="91425" bIns="91425" anchor="ctr" anchorCtr="0">
              <a:noAutofit/>
            </a:bodyPr>
            <a:lstStyle/>
            <a:p>
              <a:pPr marL="0" marR="0" lvl="0" indent="0" algn="l" defTabSz="456268"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
                <a:cs typeface=""/>
              </a:endParaRPr>
            </a:p>
          </p:txBody>
        </p:sp>
        <p:sp>
          <p:nvSpPr>
            <p:cNvPr id="16" name="Shape 311"/>
            <p:cNvSpPr/>
            <p:nvPr/>
          </p:nvSpPr>
          <p:spPr>
            <a:xfrm>
              <a:off x="9623138" y="2567932"/>
              <a:ext cx="796006" cy="910788"/>
            </a:xfrm>
            <a:prstGeom prst="ellipse">
              <a:avLst/>
            </a:prstGeom>
            <a:noFill/>
            <a:ln w="38100" cap="flat" cmpd="sng">
              <a:solidFill>
                <a:srgbClr val="FF0000"/>
              </a:solidFill>
              <a:prstDash val="solid"/>
              <a:round/>
              <a:headEnd type="none" w="med" len="med"/>
              <a:tailEnd type="none" w="med" len="med"/>
            </a:ln>
          </p:spPr>
          <p:txBody>
            <a:bodyPr lIns="91425" tIns="91425" rIns="91425" bIns="91425" anchor="ctr" anchorCtr="0">
              <a:noAutofit/>
            </a:bodyPr>
            <a:lstStyle/>
            <a:p>
              <a:pPr marL="0" marR="0" lvl="0" indent="0" algn="l" defTabSz="456268"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
                <a:cs typeface=""/>
              </a:endParaRPr>
            </a:p>
          </p:txBody>
        </p:sp>
        <p:sp>
          <p:nvSpPr>
            <p:cNvPr id="17" name="Shape 312"/>
            <p:cNvSpPr/>
            <p:nvPr/>
          </p:nvSpPr>
          <p:spPr>
            <a:xfrm>
              <a:off x="2137433" y="3478720"/>
              <a:ext cx="796006" cy="910788"/>
            </a:xfrm>
            <a:prstGeom prst="ellipse">
              <a:avLst/>
            </a:prstGeom>
            <a:noFill/>
            <a:ln w="38100" cap="flat" cmpd="sng">
              <a:solidFill>
                <a:srgbClr val="FF0000"/>
              </a:solidFill>
              <a:prstDash val="solid"/>
              <a:round/>
              <a:headEnd type="none" w="med" len="med"/>
              <a:tailEnd type="none" w="med" len="med"/>
            </a:ln>
          </p:spPr>
          <p:txBody>
            <a:bodyPr lIns="91425" tIns="91425" rIns="91425" bIns="91425" anchor="ctr" anchorCtr="0">
              <a:noAutofit/>
            </a:bodyPr>
            <a:lstStyle/>
            <a:p>
              <a:pPr marL="0" marR="0" lvl="0" indent="0" algn="l" defTabSz="456268"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
                <a:cs typeface=""/>
              </a:endParaRPr>
            </a:p>
          </p:txBody>
        </p:sp>
        <p:sp>
          <p:nvSpPr>
            <p:cNvPr id="18" name="Shape 313"/>
            <p:cNvSpPr/>
            <p:nvPr/>
          </p:nvSpPr>
          <p:spPr>
            <a:xfrm>
              <a:off x="7932761" y="3478720"/>
              <a:ext cx="796006" cy="910788"/>
            </a:xfrm>
            <a:prstGeom prst="ellipse">
              <a:avLst/>
            </a:prstGeom>
            <a:noFill/>
            <a:ln w="38100" cap="flat" cmpd="sng">
              <a:solidFill>
                <a:srgbClr val="FF0000"/>
              </a:solidFill>
              <a:prstDash val="solid"/>
              <a:round/>
              <a:headEnd type="none" w="med" len="med"/>
              <a:tailEnd type="none" w="med" len="med"/>
            </a:ln>
          </p:spPr>
          <p:txBody>
            <a:bodyPr lIns="91425" tIns="91425" rIns="91425" bIns="91425" anchor="ctr" anchorCtr="0">
              <a:noAutofit/>
            </a:bodyPr>
            <a:lstStyle/>
            <a:p>
              <a:pPr marL="0" marR="0" lvl="0" indent="0" algn="l" defTabSz="456268"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
                <a:cs typeface=""/>
              </a:endParaRPr>
            </a:p>
          </p:txBody>
        </p:sp>
        <p:sp>
          <p:nvSpPr>
            <p:cNvPr id="3" name="Right Arrow 2"/>
            <p:cNvSpPr/>
            <p:nvPr/>
          </p:nvSpPr>
          <p:spPr>
            <a:xfrm>
              <a:off x="5508476" y="3478720"/>
              <a:ext cx="730230" cy="521973"/>
            </a:xfrm>
            <a:prstGeom prst="rightArrow">
              <a:avLst/>
            </a:prstGeom>
            <a:solidFill>
              <a:srgbClr val="000090"/>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626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pic>
        <p:nvPicPr>
          <p:cNvPr id="2" name="Picture 1">
            <a:extLst>
              <a:ext uri="{FF2B5EF4-FFF2-40B4-BE49-F238E27FC236}">
                <a16:creationId xmlns:a16="http://schemas.microsoft.com/office/drawing/2014/main" id="{3C7702F5-F568-424C-9161-68B591F179B1}"/>
              </a:ext>
            </a:extLst>
          </p:cNvPr>
          <p:cNvPicPr>
            <a:picLocks noChangeAspect="1"/>
          </p:cNvPicPr>
          <p:nvPr/>
        </p:nvPicPr>
        <p:blipFill>
          <a:blip r:embed="rId5"/>
          <a:stretch>
            <a:fillRect/>
          </a:stretch>
        </p:blipFill>
        <p:spPr>
          <a:xfrm>
            <a:off x="3625454" y="3959735"/>
            <a:ext cx="4900516" cy="2450258"/>
          </a:xfrm>
          <a:prstGeom prst="rect">
            <a:avLst/>
          </a:prstGeom>
        </p:spPr>
      </p:pic>
      <p:pic>
        <p:nvPicPr>
          <p:cNvPr id="22" name="Shape 75">
            <a:extLst>
              <a:ext uri="{FF2B5EF4-FFF2-40B4-BE49-F238E27FC236}">
                <a16:creationId xmlns:a16="http://schemas.microsoft.com/office/drawing/2014/main" id="{5E7BBAB3-9586-994F-B064-FDEA7A2F9490}"/>
              </a:ext>
            </a:extLst>
          </p:cNvPr>
          <p:cNvPicPr preferRelativeResize="0"/>
          <p:nvPr/>
        </p:nvPicPr>
        <p:blipFill>
          <a:blip r:embed="rId6">
            <a:alphaModFix/>
          </a:blip>
          <a:stretch>
            <a:fillRect/>
          </a:stretch>
        </p:blipFill>
        <p:spPr>
          <a:xfrm>
            <a:off x="552703" y="1160446"/>
            <a:ext cx="1950645" cy="1932383"/>
          </a:xfrm>
          <a:prstGeom prst="rect">
            <a:avLst/>
          </a:prstGeom>
          <a:noFill/>
          <a:ln>
            <a:noFill/>
          </a:ln>
        </p:spPr>
      </p:pic>
      <p:pic>
        <p:nvPicPr>
          <p:cNvPr id="23" name="Picture 22">
            <a:extLst>
              <a:ext uri="{FF2B5EF4-FFF2-40B4-BE49-F238E27FC236}">
                <a16:creationId xmlns:a16="http://schemas.microsoft.com/office/drawing/2014/main" id="{F37D416D-47BF-D04A-8D3D-027AB0FEB62F}"/>
              </a:ext>
            </a:extLst>
          </p:cNvPr>
          <p:cNvPicPr>
            <a:picLocks noChangeAspect="1"/>
          </p:cNvPicPr>
          <p:nvPr/>
        </p:nvPicPr>
        <p:blipFill>
          <a:blip r:embed="rId7"/>
          <a:stretch>
            <a:fillRect/>
          </a:stretch>
        </p:blipFill>
        <p:spPr>
          <a:xfrm>
            <a:off x="7848990" y="448007"/>
            <a:ext cx="1270000" cy="1905000"/>
          </a:xfrm>
          <a:prstGeom prst="rect">
            <a:avLst/>
          </a:prstGeom>
        </p:spPr>
      </p:pic>
      <p:pic>
        <p:nvPicPr>
          <p:cNvPr id="4" name="Picture 3">
            <a:extLst>
              <a:ext uri="{FF2B5EF4-FFF2-40B4-BE49-F238E27FC236}">
                <a16:creationId xmlns:a16="http://schemas.microsoft.com/office/drawing/2014/main" id="{1C96DCD3-B97A-4C42-A8E4-A9A07DA723F8}"/>
              </a:ext>
            </a:extLst>
          </p:cNvPr>
          <p:cNvPicPr>
            <a:picLocks noChangeAspect="1"/>
          </p:cNvPicPr>
          <p:nvPr/>
        </p:nvPicPr>
        <p:blipFill>
          <a:blip r:embed="rId8"/>
          <a:stretch>
            <a:fillRect/>
          </a:stretch>
        </p:blipFill>
        <p:spPr>
          <a:xfrm>
            <a:off x="239256" y="5184863"/>
            <a:ext cx="2743200" cy="1353312"/>
          </a:xfrm>
          <a:prstGeom prst="rect">
            <a:avLst/>
          </a:prstGeom>
        </p:spPr>
      </p:pic>
      <p:sp>
        <p:nvSpPr>
          <p:cNvPr id="5" name="TextBox 4">
            <a:extLst>
              <a:ext uri="{FF2B5EF4-FFF2-40B4-BE49-F238E27FC236}">
                <a16:creationId xmlns:a16="http://schemas.microsoft.com/office/drawing/2014/main" id="{DA03F911-1182-3B4D-BF37-0AD0E177C0C5}"/>
              </a:ext>
            </a:extLst>
          </p:cNvPr>
          <p:cNvSpPr txBox="1"/>
          <p:nvPr/>
        </p:nvSpPr>
        <p:spPr>
          <a:xfrm>
            <a:off x="7786619" y="2362200"/>
            <a:ext cx="1313180" cy="369332"/>
          </a:xfrm>
          <a:prstGeom prst="rect">
            <a:avLst/>
          </a:prstGeom>
          <a:noFill/>
        </p:spPr>
        <p:txBody>
          <a:bodyPr wrap="none" rtlCol="0">
            <a:spAutoFit/>
          </a:bodyPr>
          <a:lstStyle/>
          <a:p>
            <a:r>
              <a:rPr lang="en-US" dirty="0" err="1"/>
              <a:t>Anat</a:t>
            </a:r>
            <a:r>
              <a:rPr lang="en-US" dirty="0"/>
              <a:t> Caspi</a:t>
            </a:r>
          </a:p>
        </p:txBody>
      </p:sp>
    </p:spTree>
    <p:extLst>
      <p:ext uri="{BB962C8B-B14F-4D97-AF65-F5344CB8AC3E}">
        <p14:creationId xmlns:p14="http://schemas.microsoft.com/office/powerpoint/2010/main" val="3506321827"/>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a:spLocks noGrp="1"/>
          </p:cNvSpPr>
          <p:nvPr>
            <p:ph type="title" idx="4294967295"/>
          </p:nvPr>
        </p:nvSpPr>
        <p:spPr>
          <a:xfrm>
            <a:off x="178506" y="346727"/>
            <a:ext cx="8229600" cy="914400"/>
          </a:xfrm>
        </p:spPr>
        <p:txBody>
          <a:bodyPr/>
          <a:lstStyle/>
          <a:p>
            <a:pPr algn="l"/>
            <a:r>
              <a:rPr lang="en-US" sz="3200" dirty="0"/>
              <a:t>Housing and homelessness</a:t>
            </a:r>
          </a:p>
        </p:txBody>
      </p:sp>
      <p:sp>
        <p:nvSpPr>
          <p:cNvPr id="6" name="TextBox 5"/>
          <p:cNvSpPr txBox="1"/>
          <p:nvPr/>
        </p:nvSpPr>
        <p:spPr>
          <a:xfrm>
            <a:off x="2070290" y="3912989"/>
            <a:ext cx="1151343" cy="523220"/>
          </a:xfrm>
          <a:prstGeom prst="rect">
            <a:avLst/>
          </a:prstGeom>
          <a:noFill/>
        </p:spPr>
        <p:txBody>
          <a:bodyPr wrap="square" rtlCol="0">
            <a:spAutoFit/>
          </a:bodyPr>
          <a:lstStyle/>
          <a:p>
            <a:pPr algn="ctr" defTabSz="405656"/>
            <a:r>
              <a:rPr lang="en-US" sz="1400" dirty="0">
                <a:solidFill>
                  <a:prstClr val="black"/>
                </a:solidFill>
                <a:ea typeface="ＭＳ Ｐゴシック" pitchFamily="34" charset="-128"/>
                <a:cs typeface=""/>
              </a:rPr>
              <a:t>Emergency shelter</a:t>
            </a:r>
          </a:p>
        </p:txBody>
      </p:sp>
      <p:sp>
        <p:nvSpPr>
          <p:cNvPr id="8" name="TextBox 7"/>
          <p:cNvSpPr txBox="1"/>
          <p:nvPr/>
        </p:nvSpPr>
        <p:spPr>
          <a:xfrm>
            <a:off x="3626620" y="3241197"/>
            <a:ext cx="1152364" cy="523220"/>
          </a:xfrm>
          <a:prstGeom prst="rect">
            <a:avLst/>
          </a:prstGeom>
          <a:noFill/>
        </p:spPr>
        <p:txBody>
          <a:bodyPr wrap="square" rtlCol="0">
            <a:spAutoFit/>
          </a:bodyPr>
          <a:lstStyle/>
          <a:p>
            <a:pPr algn="ctr" defTabSz="405656"/>
            <a:r>
              <a:rPr lang="en-US" sz="1400" dirty="0">
                <a:solidFill>
                  <a:prstClr val="black"/>
                </a:solidFill>
                <a:ea typeface="ＭＳ Ｐゴシック" pitchFamily="34" charset="-128"/>
                <a:cs typeface=""/>
              </a:rPr>
              <a:t>Transitional housing</a:t>
            </a:r>
          </a:p>
        </p:txBody>
      </p:sp>
      <p:sp>
        <p:nvSpPr>
          <p:cNvPr id="9" name="TextBox 8"/>
          <p:cNvSpPr txBox="1"/>
          <p:nvPr/>
        </p:nvSpPr>
        <p:spPr>
          <a:xfrm>
            <a:off x="5181600" y="3292639"/>
            <a:ext cx="1143000" cy="523220"/>
          </a:xfrm>
          <a:prstGeom prst="rect">
            <a:avLst/>
          </a:prstGeom>
          <a:noFill/>
        </p:spPr>
        <p:txBody>
          <a:bodyPr wrap="square" rtlCol="0">
            <a:spAutoFit/>
          </a:bodyPr>
          <a:lstStyle/>
          <a:p>
            <a:pPr algn="ctr" defTabSz="405656"/>
            <a:r>
              <a:rPr lang="en-US" sz="1400" dirty="0">
                <a:solidFill>
                  <a:prstClr val="black"/>
                </a:solidFill>
                <a:ea typeface="ＭＳ Ｐゴシック" pitchFamily="34" charset="-128"/>
                <a:cs typeface=""/>
              </a:rPr>
              <a:t>Rapid </a:t>
            </a:r>
          </a:p>
          <a:p>
            <a:pPr algn="ctr" defTabSz="405656"/>
            <a:r>
              <a:rPr lang="en-US" sz="1400" dirty="0">
                <a:solidFill>
                  <a:prstClr val="black"/>
                </a:solidFill>
                <a:ea typeface="ＭＳ Ｐゴシック" pitchFamily="34" charset="-128"/>
                <a:cs typeface=""/>
              </a:rPr>
              <a:t>re-housing</a:t>
            </a:r>
          </a:p>
        </p:txBody>
      </p:sp>
      <p:pic>
        <p:nvPicPr>
          <p:cNvPr id="5125" name="Picture 5"/>
          <p:cNvPicPr>
            <a:picLocks noChangeAspect="1" noChangeArrowheads="1"/>
          </p:cNvPicPr>
          <p:nvPr/>
        </p:nvPicPr>
        <p:blipFill>
          <a:blip r:embed="rId3"/>
          <a:srcRect/>
          <a:stretch>
            <a:fillRect/>
          </a:stretch>
        </p:blipFill>
        <p:spPr bwMode="auto">
          <a:xfrm>
            <a:off x="3755032" y="2108200"/>
            <a:ext cx="855010" cy="1132997"/>
          </a:xfrm>
          <a:prstGeom prst="rect">
            <a:avLst/>
          </a:prstGeom>
          <a:noFill/>
          <a:ln w="9525">
            <a:noFill/>
            <a:miter lim="800000"/>
            <a:headEnd/>
            <a:tailEnd/>
          </a:ln>
        </p:spPr>
      </p:pic>
      <p:pic>
        <p:nvPicPr>
          <p:cNvPr id="5126" name="Picture 6"/>
          <p:cNvPicPr>
            <a:picLocks noChangeAspect="1" noChangeArrowheads="1"/>
          </p:cNvPicPr>
          <p:nvPr/>
        </p:nvPicPr>
        <p:blipFill>
          <a:blip r:embed="rId4"/>
          <a:srcRect/>
          <a:stretch>
            <a:fillRect/>
          </a:stretch>
        </p:blipFill>
        <p:spPr bwMode="auto">
          <a:xfrm>
            <a:off x="2260028" y="2779992"/>
            <a:ext cx="847117" cy="1132997"/>
          </a:xfrm>
          <a:prstGeom prst="rect">
            <a:avLst/>
          </a:prstGeom>
          <a:noFill/>
          <a:ln w="9525">
            <a:noFill/>
            <a:miter lim="800000"/>
            <a:headEnd/>
            <a:tailEnd/>
          </a:ln>
        </p:spPr>
      </p:pic>
      <p:pic>
        <p:nvPicPr>
          <p:cNvPr id="5127" name="Picture 7"/>
          <p:cNvPicPr>
            <a:picLocks noChangeAspect="1" noChangeArrowheads="1"/>
          </p:cNvPicPr>
          <p:nvPr/>
        </p:nvPicPr>
        <p:blipFill>
          <a:blip r:embed="rId5"/>
          <a:srcRect/>
          <a:stretch>
            <a:fillRect/>
          </a:stretch>
        </p:blipFill>
        <p:spPr bwMode="auto">
          <a:xfrm>
            <a:off x="5355235" y="2164604"/>
            <a:ext cx="855009" cy="1132997"/>
          </a:xfrm>
          <a:prstGeom prst="rect">
            <a:avLst/>
          </a:prstGeom>
          <a:noFill/>
          <a:ln w="9525">
            <a:noFill/>
            <a:miter lim="800000"/>
            <a:headEnd/>
            <a:tailEnd/>
          </a:ln>
        </p:spPr>
      </p:pic>
      <p:pic>
        <p:nvPicPr>
          <p:cNvPr id="5129" name="Picture 9" descr="http://images.clipartpanda.com/family-clip-art-family-in-black-md.png"/>
          <p:cNvPicPr>
            <a:picLocks noChangeAspect="1" noChangeArrowheads="1"/>
          </p:cNvPicPr>
          <p:nvPr/>
        </p:nvPicPr>
        <p:blipFill>
          <a:blip r:embed="rId6"/>
          <a:srcRect l="14299" t="24433" r="10280" b="21145"/>
          <a:stretch>
            <a:fillRect/>
          </a:stretch>
        </p:blipFill>
        <p:spPr bwMode="auto">
          <a:xfrm>
            <a:off x="381003" y="2953368"/>
            <a:ext cx="1689289" cy="1608848"/>
          </a:xfrm>
          <a:prstGeom prst="rect">
            <a:avLst/>
          </a:prstGeom>
          <a:noFill/>
        </p:spPr>
      </p:pic>
      <p:sp>
        <p:nvSpPr>
          <p:cNvPr id="15" name="Right Arrow 14"/>
          <p:cNvSpPr/>
          <p:nvPr/>
        </p:nvSpPr>
        <p:spPr>
          <a:xfrm rot="19919181">
            <a:off x="3205792" y="2804234"/>
            <a:ext cx="510181" cy="39145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405656"/>
            <a:endParaRPr lang="en-US">
              <a:solidFill>
                <a:prstClr val="white"/>
              </a:solidFill>
            </a:endParaRPr>
          </a:p>
        </p:txBody>
      </p:sp>
      <p:sp>
        <p:nvSpPr>
          <p:cNvPr id="18" name="TextBox 17"/>
          <p:cNvSpPr txBox="1"/>
          <p:nvPr/>
        </p:nvSpPr>
        <p:spPr>
          <a:xfrm>
            <a:off x="7156306" y="3295418"/>
            <a:ext cx="1152364" cy="523220"/>
          </a:xfrm>
          <a:prstGeom prst="rect">
            <a:avLst/>
          </a:prstGeom>
          <a:noFill/>
        </p:spPr>
        <p:txBody>
          <a:bodyPr wrap="square" rtlCol="0">
            <a:spAutoFit/>
          </a:bodyPr>
          <a:lstStyle/>
          <a:p>
            <a:pPr algn="ctr" defTabSz="405656"/>
            <a:r>
              <a:rPr lang="en-US" sz="1400" dirty="0">
                <a:solidFill>
                  <a:prstClr val="black"/>
                </a:solidFill>
                <a:ea typeface="ＭＳ Ｐゴシック" pitchFamily="34" charset="-128"/>
                <a:cs typeface=""/>
              </a:rPr>
              <a:t>Permanent housing</a:t>
            </a:r>
          </a:p>
        </p:txBody>
      </p:sp>
      <p:sp>
        <p:nvSpPr>
          <p:cNvPr id="20" name="Right Arrow 19"/>
          <p:cNvSpPr/>
          <p:nvPr/>
        </p:nvSpPr>
        <p:spPr>
          <a:xfrm>
            <a:off x="4778987" y="2601035"/>
            <a:ext cx="510181" cy="39145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405656"/>
            <a:endParaRPr lang="en-US">
              <a:solidFill>
                <a:prstClr val="white"/>
              </a:solidFill>
            </a:endParaRPr>
          </a:p>
        </p:txBody>
      </p:sp>
      <p:sp>
        <p:nvSpPr>
          <p:cNvPr id="21" name="Right Arrow 20"/>
          <p:cNvSpPr/>
          <p:nvPr/>
        </p:nvSpPr>
        <p:spPr>
          <a:xfrm>
            <a:off x="6347822" y="2608507"/>
            <a:ext cx="510181" cy="39145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405656"/>
            <a:endParaRPr lang="en-US">
              <a:solidFill>
                <a:prstClr val="white"/>
              </a:solidFill>
            </a:endParaRPr>
          </a:p>
        </p:txBody>
      </p:sp>
      <p:sp>
        <p:nvSpPr>
          <p:cNvPr id="22" name="Right Arrow 21"/>
          <p:cNvSpPr/>
          <p:nvPr/>
        </p:nvSpPr>
        <p:spPr>
          <a:xfrm rot="2266426">
            <a:off x="3203194" y="4294349"/>
            <a:ext cx="510181" cy="39145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405656"/>
            <a:endParaRPr lang="en-US">
              <a:solidFill>
                <a:prstClr val="white"/>
              </a:solidFill>
            </a:endParaRPr>
          </a:p>
        </p:txBody>
      </p:sp>
      <p:pic>
        <p:nvPicPr>
          <p:cNvPr id="37890" name="Picture 2"/>
          <p:cNvPicPr>
            <a:picLocks noChangeAspect="1" noChangeArrowheads="1"/>
          </p:cNvPicPr>
          <p:nvPr/>
        </p:nvPicPr>
        <p:blipFill>
          <a:blip r:embed="rId7"/>
          <a:srcRect/>
          <a:stretch>
            <a:fillRect/>
          </a:stretch>
        </p:blipFill>
        <p:spPr bwMode="auto">
          <a:xfrm>
            <a:off x="3803340" y="4404798"/>
            <a:ext cx="847117" cy="1139980"/>
          </a:xfrm>
          <a:prstGeom prst="rect">
            <a:avLst/>
          </a:prstGeom>
          <a:noFill/>
          <a:ln w="9525">
            <a:noFill/>
            <a:miter lim="800000"/>
            <a:headEnd/>
            <a:tailEnd/>
          </a:ln>
        </p:spPr>
      </p:pic>
      <p:sp>
        <p:nvSpPr>
          <p:cNvPr id="23" name="TextBox 22"/>
          <p:cNvSpPr txBox="1"/>
          <p:nvPr/>
        </p:nvSpPr>
        <p:spPr>
          <a:xfrm>
            <a:off x="3657600" y="5544777"/>
            <a:ext cx="1271412" cy="523220"/>
          </a:xfrm>
          <a:prstGeom prst="rect">
            <a:avLst/>
          </a:prstGeom>
          <a:noFill/>
        </p:spPr>
        <p:txBody>
          <a:bodyPr wrap="square" rtlCol="0">
            <a:spAutoFit/>
          </a:bodyPr>
          <a:lstStyle/>
          <a:p>
            <a:pPr algn="ctr" defTabSz="405656"/>
            <a:r>
              <a:rPr lang="en-US" sz="1400" dirty="0">
                <a:solidFill>
                  <a:prstClr val="black"/>
                </a:solidFill>
                <a:ea typeface="ＭＳ Ｐゴシック" pitchFamily="34" charset="-128"/>
                <a:cs typeface=""/>
              </a:rPr>
              <a:t>Housing with services</a:t>
            </a:r>
          </a:p>
        </p:txBody>
      </p:sp>
      <p:sp>
        <p:nvSpPr>
          <p:cNvPr id="24" name="Right Arrow 23"/>
          <p:cNvSpPr/>
          <p:nvPr/>
        </p:nvSpPr>
        <p:spPr>
          <a:xfrm>
            <a:off x="4823822" y="4853126"/>
            <a:ext cx="510181" cy="39145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405656"/>
            <a:endParaRPr lang="en-US">
              <a:solidFill>
                <a:prstClr val="white"/>
              </a:solidFill>
            </a:endParaRPr>
          </a:p>
        </p:txBody>
      </p:sp>
      <p:pic>
        <p:nvPicPr>
          <p:cNvPr id="37891" name="Picture 3"/>
          <p:cNvPicPr>
            <a:picLocks noChangeAspect="1" noChangeArrowheads="1"/>
          </p:cNvPicPr>
          <p:nvPr/>
        </p:nvPicPr>
        <p:blipFill>
          <a:blip r:embed="rId8"/>
          <a:srcRect/>
          <a:stretch>
            <a:fillRect/>
          </a:stretch>
        </p:blipFill>
        <p:spPr bwMode="auto">
          <a:xfrm>
            <a:off x="5421236" y="4425411"/>
            <a:ext cx="1619715" cy="1236052"/>
          </a:xfrm>
          <a:prstGeom prst="rect">
            <a:avLst/>
          </a:prstGeom>
          <a:noFill/>
          <a:ln w="9525">
            <a:noFill/>
            <a:miter lim="800000"/>
            <a:headEnd/>
            <a:tailEnd/>
          </a:ln>
        </p:spPr>
      </p:pic>
      <p:sp>
        <p:nvSpPr>
          <p:cNvPr id="25" name="TextBox 24"/>
          <p:cNvSpPr txBox="1"/>
          <p:nvPr/>
        </p:nvSpPr>
        <p:spPr>
          <a:xfrm>
            <a:off x="5457697" y="5661463"/>
            <a:ext cx="1505088" cy="523220"/>
          </a:xfrm>
          <a:prstGeom prst="rect">
            <a:avLst/>
          </a:prstGeom>
          <a:noFill/>
        </p:spPr>
        <p:txBody>
          <a:bodyPr wrap="square" rtlCol="0">
            <a:spAutoFit/>
          </a:bodyPr>
          <a:lstStyle/>
          <a:p>
            <a:pPr algn="ctr" defTabSz="405656"/>
            <a:r>
              <a:rPr lang="en-US" sz="1400" dirty="0">
                <a:solidFill>
                  <a:prstClr val="black"/>
                </a:solidFill>
                <a:ea typeface="ＭＳ Ｐゴシック" pitchFamily="34" charset="-128"/>
                <a:cs typeface=""/>
              </a:rPr>
              <a:t>Unsuccessful exit</a:t>
            </a:r>
          </a:p>
        </p:txBody>
      </p:sp>
      <p:pic>
        <p:nvPicPr>
          <p:cNvPr id="37892" name="Picture 4"/>
          <p:cNvPicPr>
            <a:picLocks noChangeAspect="1" noChangeArrowheads="1"/>
          </p:cNvPicPr>
          <p:nvPr/>
        </p:nvPicPr>
        <p:blipFill rotWithShape="1">
          <a:blip r:embed="rId9"/>
          <a:srcRect l="1755" t="6779" r="4678" b="5085"/>
          <a:stretch/>
        </p:blipFill>
        <p:spPr bwMode="auto">
          <a:xfrm>
            <a:off x="6934200" y="2006600"/>
            <a:ext cx="1524000" cy="1320800"/>
          </a:xfrm>
          <a:prstGeom prst="rect">
            <a:avLst/>
          </a:prstGeom>
          <a:noFill/>
          <a:ln w="9525">
            <a:noFill/>
            <a:miter lim="800000"/>
            <a:headEnd/>
            <a:tailEnd/>
          </a:ln>
        </p:spPr>
      </p:pic>
    </p:spTree>
    <p:extLst>
      <p:ext uri="{BB962C8B-B14F-4D97-AF65-F5344CB8AC3E}">
        <p14:creationId xmlns:p14="http://schemas.microsoft.com/office/powerpoint/2010/main" val="3343392519"/>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Shape 370"/>
          <p:cNvPicPr preferRelativeResize="0"/>
          <p:nvPr/>
        </p:nvPicPr>
        <p:blipFill rotWithShape="1">
          <a:blip r:embed="rId2">
            <a:alphaModFix/>
          </a:blip>
          <a:srcRect l="2330" t="10103" r="22486"/>
          <a:stretch/>
        </p:blipFill>
        <p:spPr>
          <a:xfrm>
            <a:off x="396862" y="1289977"/>
            <a:ext cx="6250278" cy="4272623"/>
          </a:xfrm>
          <a:prstGeom prst="rect">
            <a:avLst/>
          </a:prstGeom>
          <a:noFill/>
          <a:ln>
            <a:noFill/>
          </a:ln>
        </p:spPr>
      </p:pic>
      <p:sp>
        <p:nvSpPr>
          <p:cNvPr id="5" name="TextBox 4"/>
          <p:cNvSpPr txBox="1"/>
          <p:nvPr/>
        </p:nvSpPr>
        <p:spPr>
          <a:xfrm>
            <a:off x="558845" y="5467927"/>
            <a:ext cx="8050608" cy="1249551"/>
          </a:xfrm>
          <a:prstGeom prst="rect">
            <a:avLst/>
          </a:prstGeom>
          <a:noFill/>
        </p:spPr>
        <p:txBody>
          <a:bodyPr wrap="square" lIns="63987" tIns="31993" rIns="63987" bIns="31993" rtlCol="0">
            <a:spAutoFit/>
          </a:bodyPr>
          <a:lstStyle/>
          <a:p>
            <a:pPr defTabSz="457021" fontAlgn="auto">
              <a:spcBef>
                <a:spcPts val="0"/>
              </a:spcBef>
              <a:spcAft>
                <a:spcPts val="0"/>
              </a:spcAft>
            </a:pPr>
            <a:r>
              <a:rPr lang="en-US" sz="1700" dirty="0">
                <a:solidFill>
                  <a:prstClr val="black"/>
                </a:solidFill>
                <a:latin typeface="Calibri"/>
                <a:ea typeface=""/>
                <a:cs typeface=""/>
              </a:rPr>
              <a:t>Common trajectories lead to different outcomes: </a:t>
            </a:r>
          </a:p>
          <a:p>
            <a:pPr marL="696970" lvl="1" indent="-239948" defTabSz="457021" fontAlgn="auto">
              <a:spcBef>
                <a:spcPts val="0"/>
              </a:spcBef>
              <a:spcAft>
                <a:spcPts val="0"/>
              </a:spcAft>
              <a:buFont typeface="Arial"/>
              <a:buChar char="•"/>
            </a:pPr>
            <a:r>
              <a:rPr lang="en-US" sz="1500" dirty="0">
                <a:solidFill>
                  <a:prstClr val="black"/>
                </a:solidFill>
                <a:latin typeface="Calibri"/>
                <a:ea typeface=""/>
                <a:cs typeface=""/>
              </a:rPr>
              <a:t>a </a:t>
            </a:r>
            <a:r>
              <a:rPr lang="en-US" sz="1500" dirty="0">
                <a:solidFill>
                  <a:srgbClr val="3366FF"/>
                </a:solidFill>
                <a:latin typeface="Calibri"/>
                <a:ea typeface=""/>
                <a:cs typeface=""/>
              </a:rPr>
              <a:t>successful exit </a:t>
            </a:r>
            <a:r>
              <a:rPr lang="en-US" sz="1500" dirty="0">
                <a:solidFill>
                  <a:prstClr val="black"/>
                </a:solidFill>
                <a:latin typeface="Calibri"/>
                <a:ea typeface=""/>
                <a:cs typeface=""/>
              </a:rPr>
              <a:t>from an episode would mean that the family found a permanent housing solution</a:t>
            </a:r>
          </a:p>
          <a:p>
            <a:pPr marL="696970" lvl="1" indent="-239948" defTabSz="457021" fontAlgn="auto">
              <a:spcBef>
                <a:spcPts val="0"/>
              </a:spcBef>
              <a:spcAft>
                <a:spcPts val="0"/>
              </a:spcAft>
              <a:buFont typeface="Arial"/>
              <a:buChar char="•"/>
            </a:pPr>
            <a:r>
              <a:rPr lang="en-US" sz="1500" dirty="0">
                <a:solidFill>
                  <a:prstClr val="black"/>
                </a:solidFill>
                <a:latin typeface="Calibri"/>
                <a:ea typeface=""/>
                <a:cs typeface=""/>
              </a:rPr>
              <a:t>a proportion of these still receive </a:t>
            </a:r>
            <a:r>
              <a:rPr lang="en-US" sz="1500" dirty="0">
                <a:solidFill>
                  <a:srgbClr val="008000"/>
                </a:solidFill>
                <a:latin typeface="Calibri"/>
                <a:ea typeface=""/>
                <a:cs typeface=""/>
              </a:rPr>
              <a:t>government subsidies </a:t>
            </a:r>
          </a:p>
          <a:p>
            <a:pPr marL="696970" lvl="1" indent="-239948" defTabSz="457021" fontAlgn="auto">
              <a:spcBef>
                <a:spcPts val="0"/>
              </a:spcBef>
              <a:spcAft>
                <a:spcPts val="0"/>
              </a:spcAft>
              <a:buFont typeface="Arial"/>
              <a:buChar char="•"/>
            </a:pPr>
            <a:r>
              <a:rPr lang="en-US" sz="1500" dirty="0">
                <a:solidFill>
                  <a:prstClr val="black"/>
                </a:solidFill>
                <a:latin typeface="Calibri"/>
                <a:ea typeface=""/>
                <a:cs typeface=""/>
              </a:rPr>
              <a:t>other exits are </a:t>
            </a:r>
            <a:r>
              <a:rPr lang="en-US" sz="1500" dirty="0">
                <a:solidFill>
                  <a:srgbClr val="FF0000"/>
                </a:solidFill>
                <a:latin typeface="Calibri"/>
                <a:ea typeface=""/>
                <a:cs typeface=""/>
              </a:rPr>
              <a:t>exits back into homelessness, or to other, unknown destinations </a:t>
            </a:r>
          </a:p>
        </p:txBody>
      </p:sp>
      <p:sp>
        <p:nvSpPr>
          <p:cNvPr id="6" name="TextBox 5"/>
          <p:cNvSpPr txBox="1"/>
          <p:nvPr/>
        </p:nvSpPr>
        <p:spPr>
          <a:xfrm>
            <a:off x="703104" y="201609"/>
            <a:ext cx="5608096" cy="403165"/>
          </a:xfrm>
          <a:prstGeom prst="rect">
            <a:avLst/>
          </a:prstGeom>
          <a:noFill/>
        </p:spPr>
        <p:txBody>
          <a:bodyPr wrap="none" lIns="63987" tIns="31993" rIns="63987" bIns="31993" rtlCol="0">
            <a:spAutoFit/>
          </a:bodyPr>
          <a:lstStyle/>
          <a:p>
            <a:pPr algn="ctr" defTabSz="457021" fontAlgn="auto">
              <a:spcBef>
                <a:spcPts val="0"/>
              </a:spcBef>
              <a:spcAft>
                <a:spcPts val="0"/>
              </a:spcAft>
            </a:pPr>
            <a:r>
              <a:rPr lang="en-US" sz="2200" dirty="0">
                <a:solidFill>
                  <a:prstClr val="black"/>
                </a:solidFill>
                <a:latin typeface="Calibri"/>
                <a:ea typeface=""/>
                <a:cs typeface=""/>
              </a:rPr>
              <a:t>Analyzing Family Trajectories through Programs </a:t>
            </a:r>
          </a:p>
        </p:txBody>
      </p:sp>
      <p:pic>
        <p:nvPicPr>
          <p:cNvPr id="7" name="Shape 370"/>
          <p:cNvPicPr preferRelativeResize="0"/>
          <p:nvPr/>
        </p:nvPicPr>
        <p:blipFill rotWithShape="1">
          <a:blip r:embed="rId2">
            <a:alphaModFix/>
          </a:blip>
          <a:srcRect l="77200" r="8034" b="82169"/>
          <a:stretch/>
        </p:blipFill>
        <p:spPr>
          <a:xfrm>
            <a:off x="6770648" y="457200"/>
            <a:ext cx="2304951" cy="1326027"/>
          </a:xfrm>
          <a:prstGeom prst="rect">
            <a:avLst/>
          </a:prstGeom>
          <a:noFill/>
          <a:ln>
            <a:noFill/>
          </a:ln>
        </p:spPr>
      </p:pic>
      <p:sp>
        <p:nvSpPr>
          <p:cNvPr id="10" name="TextBox 9"/>
          <p:cNvSpPr txBox="1"/>
          <p:nvPr/>
        </p:nvSpPr>
        <p:spPr>
          <a:xfrm>
            <a:off x="7334272" y="12684"/>
            <a:ext cx="1741328" cy="280054"/>
          </a:xfrm>
          <a:prstGeom prst="rect">
            <a:avLst/>
          </a:prstGeom>
          <a:noFill/>
        </p:spPr>
        <p:txBody>
          <a:bodyPr wrap="square" lIns="63987" tIns="31993" rIns="63987" bIns="31993" rtlCol="0">
            <a:spAutoFit/>
          </a:bodyPr>
          <a:lstStyle/>
          <a:p>
            <a:pPr algn="ctr" defTabSz="457021" fontAlgn="auto">
              <a:spcBef>
                <a:spcPts val="0"/>
              </a:spcBef>
              <a:spcAft>
                <a:spcPts val="0"/>
              </a:spcAft>
            </a:pPr>
            <a:r>
              <a:rPr lang="en-US" sz="1400" dirty="0">
                <a:solidFill>
                  <a:prstClr val="black"/>
                </a:solidFill>
                <a:latin typeface="Calibri"/>
                <a:ea typeface=""/>
                <a:cs typeface=""/>
              </a:rPr>
              <a:t>Data: Pierce County</a:t>
            </a:r>
          </a:p>
        </p:txBody>
      </p:sp>
      <p:sp>
        <p:nvSpPr>
          <p:cNvPr id="2" name="TextBox 1"/>
          <p:cNvSpPr txBox="1"/>
          <p:nvPr/>
        </p:nvSpPr>
        <p:spPr>
          <a:xfrm>
            <a:off x="273354" y="3515920"/>
            <a:ext cx="3841446" cy="338554"/>
          </a:xfrm>
          <a:prstGeom prst="rect">
            <a:avLst/>
          </a:prstGeom>
          <a:solidFill>
            <a:schemeClr val="bg1"/>
          </a:solidFill>
        </p:spPr>
        <p:txBody>
          <a:bodyPr wrap="square" rtlCol="0">
            <a:spAutoFit/>
          </a:bodyPr>
          <a:lstStyle/>
          <a:p>
            <a:r>
              <a:rPr lang="en-US" sz="1600" dirty="0">
                <a:solidFill>
                  <a:srgbClr val="00B050"/>
                </a:solidFill>
              </a:rPr>
              <a:t>Emergency Shelter -&gt; Rapid Re-housing</a:t>
            </a:r>
          </a:p>
        </p:txBody>
      </p:sp>
      <p:sp>
        <p:nvSpPr>
          <p:cNvPr id="8" name="TextBox 7"/>
          <p:cNvSpPr txBox="1"/>
          <p:nvPr/>
        </p:nvSpPr>
        <p:spPr>
          <a:xfrm>
            <a:off x="-1352" y="1827852"/>
            <a:ext cx="4116152" cy="338554"/>
          </a:xfrm>
          <a:prstGeom prst="rect">
            <a:avLst/>
          </a:prstGeom>
          <a:solidFill>
            <a:schemeClr val="bg1"/>
          </a:solidFill>
        </p:spPr>
        <p:txBody>
          <a:bodyPr wrap="square" rtlCol="0">
            <a:spAutoFit/>
          </a:bodyPr>
          <a:lstStyle/>
          <a:p>
            <a:r>
              <a:rPr lang="en-US" sz="1600" dirty="0">
                <a:solidFill>
                  <a:srgbClr val="FF0000"/>
                </a:solidFill>
              </a:rPr>
              <a:t>Emergency Shelter -&gt; Transitional Housing</a:t>
            </a:r>
          </a:p>
        </p:txBody>
      </p:sp>
      <p:sp>
        <p:nvSpPr>
          <p:cNvPr id="3" name="TextBox 2"/>
          <p:cNvSpPr txBox="1"/>
          <p:nvPr/>
        </p:nvSpPr>
        <p:spPr>
          <a:xfrm>
            <a:off x="6629400" y="3515920"/>
            <a:ext cx="2198528" cy="338554"/>
          </a:xfrm>
          <a:prstGeom prst="rect">
            <a:avLst/>
          </a:prstGeom>
          <a:noFill/>
        </p:spPr>
        <p:txBody>
          <a:bodyPr wrap="square" rtlCol="0">
            <a:spAutoFit/>
          </a:bodyPr>
          <a:lstStyle/>
          <a:p>
            <a:r>
              <a:rPr lang="en-US" sz="1600" dirty="0">
                <a:solidFill>
                  <a:srgbClr val="00B050"/>
                </a:solidFill>
              </a:rPr>
              <a:t>80</a:t>
            </a:r>
            <a:r>
              <a:rPr lang="en-US" sz="1600">
                <a:solidFill>
                  <a:srgbClr val="00B050"/>
                </a:solidFill>
              </a:rPr>
              <a:t>% successful exits</a:t>
            </a:r>
          </a:p>
        </p:txBody>
      </p:sp>
      <p:sp>
        <p:nvSpPr>
          <p:cNvPr id="11" name="TextBox 10"/>
          <p:cNvSpPr txBox="1"/>
          <p:nvPr/>
        </p:nvSpPr>
        <p:spPr>
          <a:xfrm>
            <a:off x="6624879" y="1875413"/>
            <a:ext cx="2747721" cy="307777"/>
          </a:xfrm>
          <a:prstGeom prst="rect">
            <a:avLst/>
          </a:prstGeom>
          <a:noFill/>
        </p:spPr>
        <p:txBody>
          <a:bodyPr wrap="square" rtlCol="0">
            <a:spAutoFit/>
          </a:bodyPr>
          <a:lstStyle/>
          <a:p>
            <a:r>
              <a:rPr lang="en-US" sz="1400" dirty="0">
                <a:solidFill>
                  <a:srgbClr val="FF0000"/>
                </a:solidFill>
              </a:rPr>
              <a:t>Only 40% successful exits</a:t>
            </a:r>
          </a:p>
        </p:txBody>
      </p:sp>
    </p:spTree>
    <p:extLst>
      <p:ext uri="{BB962C8B-B14F-4D97-AF65-F5344CB8AC3E}">
        <p14:creationId xmlns:p14="http://schemas.microsoft.com/office/powerpoint/2010/main" val="385960151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PREVIOUS_ACTIVE_SLIDE" val="322"/>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1_Custom Design">
  <a:themeElements>
    <a:clrScheme name="Custom 2">
      <a:dk1>
        <a:srgbClr val="4B2E83"/>
      </a:dk1>
      <a:lt1>
        <a:srgbClr val="E8D3A2"/>
      </a:lt1>
      <a:dk2>
        <a:srgbClr val="4B2E83"/>
      </a:dk2>
      <a:lt2>
        <a:srgbClr val="FFFFFF"/>
      </a:lt2>
      <a:accent1>
        <a:srgbClr val="4B2E83"/>
      </a:accent1>
      <a:accent2>
        <a:srgbClr val="E8D3A2"/>
      </a:accent2>
      <a:accent3>
        <a:srgbClr val="FFFFFF"/>
      </a:accent3>
      <a:accent4>
        <a:srgbClr val="D8D9DA"/>
      </a:accent4>
      <a:accent5>
        <a:srgbClr val="999999"/>
      </a:accent5>
      <a:accent6>
        <a:srgbClr val="917B4C"/>
      </a:accent6>
      <a:hlink>
        <a:srgbClr val="D8D9DA"/>
      </a:hlink>
      <a:folHlink>
        <a:srgbClr val="999999"/>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67592</TotalTime>
  <Words>1363</Words>
  <Application>Microsoft Macintosh PowerPoint</Application>
  <PresentationFormat>On-screen Show (4:3)</PresentationFormat>
  <Paragraphs>232</Paragraphs>
  <Slides>15</Slides>
  <Notes>10</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15</vt:i4>
      </vt:variant>
    </vt:vector>
  </HeadingPairs>
  <TitlesOfParts>
    <vt:vector size="27" baseType="lpstr">
      <vt:lpstr>Arial</vt:lpstr>
      <vt:lpstr>Calibri</vt:lpstr>
      <vt:lpstr>Encode Sans Normal Black</vt:lpstr>
      <vt:lpstr>Frutiger 55 Roman</vt:lpstr>
      <vt:lpstr>Georgia</vt:lpstr>
      <vt:lpstr>Lucida Grande</vt:lpstr>
      <vt:lpstr>Open Sans</vt:lpstr>
      <vt:lpstr>Open Sans Light</vt:lpstr>
      <vt:lpstr>Roboto Slab</vt:lpstr>
      <vt:lpstr>Uni Sans</vt:lpstr>
      <vt:lpstr>Office Theme</vt:lpstr>
      <vt:lpstr>1_Custom Design</vt:lpstr>
      <vt:lpstr>Urban Analytics at Scale</vt:lpstr>
      <vt:lpstr>PowerPoint Presentation</vt:lpstr>
      <vt:lpstr>Nearly every field of discovery has been transitioning from “data poor” to “data rich”</vt:lpstr>
      <vt:lpstr>PowerPoint Presentation</vt:lpstr>
      <vt:lpstr>PowerPoint Presentation</vt:lpstr>
      <vt:lpstr>PowerPoint Presentation</vt:lpstr>
      <vt:lpstr>PowerPoint Presentation</vt:lpstr>
      <vt:lpstr>Housing and homelessness</vt:lpstr>
      <vt:lpstr>PowerPoint Presentation</vt:lpstr>
      <vt:lpstr>PowerPoint Presentation</vt:lpstr>
      <vt:lpstr>PowerPoint Presentation</vt:lpstr>
      <vt:lpstr>PowerPoint Presentation</vt:lpstr>
      <vt:lpstr>PowerPoint Presentation</vt:lpstr>
      <vt:lpstr>Context is important: ORCA Percentage Difference in Ridership, Seattle</vt:lpstr>
      <vt:lpstr>Today</vt:lpstr>
    </vt:vector>
  </TitlesOfParts>
  <Company>University of Washington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Tricia Caparas</dc:creator>
  <cp:lastModifiedBy>Bill Howe</cp:lastModifiedBy>
  <cp:revision>1057</cp:revision>
  <cp:lastPrinted>2017-04-19T15:04:52Z</cp:lastPrinted>
  <dcterms:created xsi:type="dcterms:W3CDTF">2009-09-22T17:54:40Z</dcterms:created>
  <dcterms:modified xsi:type="dcterms:W3CDTF">2019-07-15T04:36:27Z</dcterms:modified>
</cp:coreProperties>
</file>